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7"/>
  </p:notesMasterIdLst>
  <p:sldIdLst>
    <p:sldId id="278" r:id="rId5"/>
    <p:sldId id="279" r:id="rId6"/>
    <p:sldId id="280" r:id="rId7"/>
    <p:sldId id="281" r:id="rId8"/>
    <p:sldId id="294" r:id="rId9"/>
    <p:sldId id="284" r:id="rId10"/>
    <p:sldId id="295" r:id="rId11"/>
    <p:sldId id="296" r:id="rId12"/>
    <p:sldId id="282" r:id="rId13"/>
    <p:sldId id="297" r:id="rId14"/>
    <p:sldId id="290" r:id="rId15"/>
    <p:sldId id="291" r:id="rId16"/>
    <p:sldId id="300" r:id="rId17"/>
    <p:sldId id="292" r:id="rId18"/>
    <p:sldId id="298" r:id="rId19"/>
    <p:sldId id="299" r:id="rId20"/>
    <p:sldId id="304" r:id="rId21"/>
    <p:sldId id="301" r:id="rId22"/>
    <p:sldId id="302" r:id="rId23"/>
    <p:sldId id="303" r:id="rId24"/>
    <p:sldId id="293" r:id="rId25"/>
    <p:sldId id="305" r:id="rId26"/>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deedee.rentz@healingplacechurch.org" TargetMode="Externa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support.ramp.com/hc/en-u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912" y="1816608"/>
            <a:ext cx="6925056" cy="1697736"/>
          </a:xfrm>
        </p:spPr>
        <p:txBody>
          <a:bodyPr/>
          <a:lstStyle/>
          <a:p>
            <a:r>
              <a:rPr lang="en-US" dirty="0"/>
              <a:t>RAMP User Guide</a:t>
            </a: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075176" y="3430524"/>
            <a:ext cx="4224528" cy="878908"/>
          </a:xfrm>
        </p:spPr>
        <p:txBody>
          <a:bodyPr vert="horz" lIns="0" tIns="0" rIns="0" bIns="0" rtlCol="0" anchor="t">
            <a:noAutofit/>
          </a:bodyPr>
          <a:lstStyle/>
          <a:p>
            <a:r>
              <a:rPr lang="en-US"/>
              <a:t>HEALING PLACE CHURCH</a:t>
            </a:r>
          </a:p>
          <a:p>
            <a:endParaRPr lang="en-US"/>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BDF0-795F-8203-EFBD-205D37A649B5}"/>
              </a:ext>
            </a:extLst>
          </p:cNvPr>
          <p:cNvSpPr>
            <a:spLocks noGrp="1"/>
          </p:cNvSpPr>
          <p:nvPr>
            <p:ph type="title"/>
          </p:nvPr>
        </p:nvSpPr>
        <p:spPr>
          <a:xfrm>
            <a:off x="406757" y="351650"/>
            <a:ext cx="7371603" cy="768096"/>
          </a:xfrm>
        </p:spPr>
        <p:txBody>
          <a:bodyPr/>
          <a:lstStyle/>
          <a:p>
            <a:r>
              <a:rPr lang="en-US"/>
              <a:t>Receipt Submission</a:t>
            </a:r>
          </a:p>
        </p:txBody>
      </p:sp>
      <p:sp>
        <p:nvSpPr>
          <p:cNvPr id="6" name="Slide Number Placeholder 5">
            <a:extLst>
              <a:ext uri="{FF2B5EF4-FFF2-40B4-BE49-F238E27FC236}">
                <a16:creationId xmlns:a16="http://schemas.microsoft.com/office/drawing/2014/main" id="{456EB097-7BA8-99B0-E5BD-442F2A1BE8FD}"/>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dirty="0"/>
              <a:t>10</a:t>
            </a:fld>
            <a:endParaRPr lang="en-US"/>
          </a:p>
        </p:txBody>
      </p:sp>
      <p:pic>
        <p:nvPicPr>
          <p:cNvPr id="7" name="Picture 6" descr="A white grid with black text&#10;&#10;Description automatically generated">
            <a:extLst>
              <a:ext uri="{FF2B5EF4-FFF2-40B4-BE49-F238E27FC236}">
                <a16:creationId xmlns:a16="http://schemas.microsoft.com/office/drawing/2014/main" id="{6CAC356F-71EA-B93B-599D-A66EB35CA2DD}"/>
              </a:ext>
            </a:extLst>
          </p:cNvPr>
          <p:cNvPicPr>
            <a:picLocks noChangeAspect="1"/>
          </p:cNvPicPr>
          <p:nvPr/>
        </p:nvPicPr>
        <p:blipFill>
          <a:blip r:embed="rId2"/>
          <a:stretch>
            <a:fillRect/>
          </a:stretch>
        </p:blipFill>
        <p:spPr>
          <a:xfrm>
            <a:off x="543915" y="1113474"/>
            <a:ext cx="6475411" cy="5507950"/>
          </a:xfrm>
          <a:prstGeom prst="rect">
            <a:avLst/>
          </a:prstGeom>
        </p:spPr>
      </p:pic>
    </p:spTree>
    <p:extLst>
      <p:ext uri="{BB962C8B-B14F-4D97-AF65-F5344CB8AC3E}">
        <p14:creationId xmlns:p14="http://schemas.microsoft.com/office/powerpoint/2010/main" val="330568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309B0-6209-D3D0-9D5E-308B9F6E7303}"/>
              </a:ext>
            </a:extLst>
          </p:cNvPr>
          <p:cNvSpPr>
            <a:spLocks noGrp="1"/>
          </p:cNvSpPr>
          <p:nvPr>
            <p:ph type="title"/>
          </p:nvPr>
        </p:nvSpPr>
        <p:spPr/>
        <p:txBody>
          <a:bodyPr/>
          <a:lstStyle/>
          <a:p>
            <a:r>
              <a:rPr lang="en-US" dirty="0"/>
              <a:t>Receipt FYI's</a:t>
            </a:r>
            <a:br>
              <a:rPr lang="en-US" dirty="0"/>
            </a:br>
            <a:endParaRPr lang="en-US"/>
          </a:p>
        </p:txBody>
      </p:sp>
      <p:sp>
        <p:nvSpPr>
          <p:cNvPr id="25" name="Slide Number Placeholder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a:lstStyle/>
          <a:p>
            <a:fld id="{48F63A3B-78C7-47BE-AE5E-E10140E04643}" type="slidenum">
              <a:rPr lang="en-US" smtClean="0"/>
              <a:t>11</a:t>
            </a:fld>
            <a:endParaRPr lang="en-US"/>
          </a:p>
        </p:txBody>
      </p:sp>
      <p:sp>
        <p:nvSpPr>
          <p:cNvPr id="12" name="Content Placeholder 11">
            <a:extLst>
              <a:ext uri="{FF2B5EF4-FFF2-40B4-BE49-F238E27FC236}">
                <a16:creationId xmlns:a16="http://schemas.microsoft.com/office/drawing/2014/main" id="{CE3C1BFF-2275-1E7D-0604-E6F5CFEC01F6}"/>
              </a:ext>
            </a:extLst>
          </p:cNvPr>
          <p:cNvSpPr>
            <a:spLocks noGrp="1"/>
          </p:cNvSpPr>
          <p:nvPr>
            <p:ph sz="half" idx="2"/>
          </p:nvPr>
        </p:nvSpPr>
        <p:spPr>
          <a:xfrm>
            <a:off x="4121912" y="2267712"/>
            <a:ext cx="7054088" cy="3389948"/>
          </a:xfrm>
        </p:spPr>
        <p:txBody>
          <a:bodyPr vert="horz" lIns="45720" tIns="45720" rIns="45720" bIns="45720" rtlCol="0" anchor="t">
            <a:noAutofit/>
          </a:bodyPr>
          <a:lstStyle/>
          <a:p>
            <a:pPr marL="347345" indent="-347345"/>
            <a:r>
              <a:rPr lang="en-US" sz="1800" dirty="0"/>
              <a:t>Receipts are required for every transaction AND refund. If you don't receive a refund receipt and only a confirmation of your refund, submit what you have.  </a:t>
            </a:r>
            <a:endParaRPr lang="en-US" sz="1800" dirty="0">
              <a:cs typeface="Sabon Next LT"/>
            </a:endParaRPr>
          </a:p>
          <a:p>
            <a:pPr lvl="1" indent="-347345">
              <a:buFont typeface="Courier New" panose="020B0604020202020204" pitchFamily="34" charset="0"/>
              <a:buChar char="o"/>
            </a:pPr>
            <a:r>
              <a:rPr lang="en-US" sz="1600" dirty="0"/>
              <a:t>Please notify finance if Ramp is not accepting the receipt you are attaching for your refund.</a:t>
            </a:r>
            <a:endParaRPr lang="en-US" sz="1600">
              <a:cs typeface="Sabon Next LT"/>
            </a:endParaRPr>
          </a:p>
          <a:p>
            <a:pPr marL="347345" indent="-347345"/>
            <a:r>
              <a:rPr lang="en-US" sz="1800" dirty="0"/>
              <a:t>If you reuse a receipt, the software will flag your transaction and your manager and admins (finance) in Ramp will be notified.</a:t>
            </a:r>
            <a:endParaRPr lang="en-US" sz="1800">
              <a:cs typeface="Sabon Next LT"/>
            </a:endParaRPr>
          </a:p>
          <a:p>
            <a:pPr marL="347345" indent="-347345"/>
            <a:r>
              <a:rPr lang="en-US" sz="1800" dirty="0">
                <a:ea typeface="+mn-lt"/>
                <a:cs typeface="+mn-lt"/>
              </a:rPr>
              <a:t>If you attach an incorrect receipt to a transaction, the software will flag your transaction and your manager and admins (finance) in Ramp will be notified.</a:t>
            </a:r>
            <a:endParaRPr lang="en-US" sz="1800" dirty="0"/>
          </a:p>
        </p:txBody>
      </p:sp>
    </p:spTree>
    <p:extLst>
      <p:ext uri="{BB962C8B-B14F-4D97-AF65-F5344CB8AC3E}">
        <p14:creationId xmlns:p14="http://schemas.microsoft.com/office/powerpoint/2010/main" val="317028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122952" y="868152"/>
            <a:ext cx="11697048" cy="768096"/>
          </a:xfrm>
        </p:spPr>
        <p:txBody>
          <a:bodyPr/>
          <a:lstStyle/>
          <a:p>
            <a:r>
              <a:rPr lang="en-US" dirty="0"/>
              <a:t>Transaction Coding</a:t>
            </a:r>
          </a:p>
        </p:txBody>
      </p:sp>
      <p:graphicFrame>
        <p:nvGraphicFramePr>
          <p:cNvPr id="26" name="Content Placeholder 25">
            <a:extLst>
              <a:ext uri="{FF2B5EF4-FFF2-40B4-BE49-F238E27FC236}">
                <a16:creationId xmlns:a16="http://schemas.microsoft.com/office/drawing/2014/main" id="{17FD0D6B-515A-4132-720B-3228B13CB885}"/>
              </a:ext>
            </a:extLst>
          </p:cNvPr>
          <p:cNvGraphicFramePr>
            <a:graphicFrameLocks noGrp="1"/>
          </p:cNvGraphicFramePr>
          <p:nvPr>
            <p:ph sz="half" idx="1"/>
            <p:extLst>
              <p:ext uri="{D42A27DB-BD31-4B8C-83A1-F6EECF244321}">
                <p14:modId xmlns:p14="http://schemas.microsoft.com/office/powerpoint/2010/main" val="2753909141"/>
              </p:ext>
            </p:extLst>
          </p:nvPr>
        </p:nvGraphicFramePr>
        <p:xfrm>
          <a:off x="304800" y="1742440"/>
          <a:ext cx="11413494" cy="4698294"/>
        </p:xfrm>
        <a:graphic>
          <a:graphicData uri="http://schemas.openxmlformats.org/drawingml/2006/table">
            <a:tbl>
              <a:tblPr firstRow="1" bandRow="1">
                <a:tableStyleId>{5C22544A-7EE6-4342-B048-85BDC9FD1C3A}</a:tableStyleId>
              </a:tblPr>
              <a:tblGrid>
                <a:gridCol w="5706747">
                  <a:extLst>
                    <a:ext uri="{9D8B030D-6E8A-4147-A177-3AD203B41FA5}">
                      <a16:colId xmlns:a16="http://schemas.microsoft.com/office/drawing/2014/main" val="3535809052"/>
                    </a:ext>
                  </a:extLst>
                </a:gridCol>
                <a:gridCol w="5706747">
                  <a:extLst>
                    <a:ext uri="{9D8B030D-6E8A-4147-A177-3AD203B41FA5}">
                      <a16:colId xmlns:a16="http://schemas.microsoft.com/office/drawing/2014/main" val="3239793669"/>
                    </a:ext>
                  </a:extLst>
                </a:gridCol>
              </a:tblGrid>
              <a:tr h="342042">
                <a:tc>
                  <a:txBody>
                    <a:bodyPr/>
                    <a:lstStyle/>
                    <a:p>
                      <a:r>
                        <a:rPr lang="en-US" dirty="0">
                          <a:solidFill>
                            <a:srgbClr val="202C8F"/>
                          </a:solidFill>
                        </a:rPr>
                        <a:t>Ramp Name:</a:t>
                      </a:r>
                    </a:p>
                  </a:txBody>
                  <a:tcPr/>
                </a:tc>
                <a:tc>
                  <a:txBody>
                    <a:bodyPr/>
                    <a:lstStyle/>
                    <a:p>
                      <a:r>
                        <a:rPr lang="en-US" dirty="0">
                          <a:solidFill>
                            <a:srgbClr val="202C8F"/>
                          </a:solidFill>
                        </a:rPr>
                        <a:t>What this means to you:</a:t>
                      </a:r>
                    </a:p>
                  </a:txBody>
                  <a:tcPr/>
                </a:tc>
                <a:extLst>
                  <a:ext uri="{0D108BD9-81ED-4DB2-BD59-A6C34878D82A}">
                    <a16:rowId xmlns:a16="http://schemas.microsoft.com/office/drawing/2014/main" val="2090737302"/>
                  </a:ext>
                </a:extLst>
              </a:tr>
              <a:tr h="380046">
                <a:tc>
                  <a:txBody>
                    <a:bodyPr/>
                    <a:lstStyle/>
                    <a:p>
                      <a:r>
                        <a:rPr lang="en-US" sz="1600" dirty="0">
                          <a:solidFill>
                            <a:srgbClr val="202C8F"/>
                          </a:solidFill>
                        </a:rPr>
                        <a:t>Intacct Location (required)</a:t>
                      </a:r>
                    </a:p>
                  </a:txBody>
                  <a:tcPr/>
                </a:tc>
                <a:tc>
                  <a:txBody>
                    <a:bodyPr/>
                    <a:lstStyle/>
                    <a:p>
                      <a:r>
                        <a:rPr lang="en-US" sz="1600" dirty="0">
                          <a:solidFill>
                            <a:srgbClr val="202C8F"/>
                          </a:solidFill>
                        </a:rPr>
                        <a:t>Campus</a:t>
                      </a:r>
                    </a:p>
                  </a:txBody>
                  <a:tcPr/>
                </a:tc>
                <a:extLst>
                  <a:ext uri="{0D108BD9-81ED-4DB2-BD59-A6C34878D82A}">
                    <a16:rowId xmlns:a16="http://schemas.microsoft.com/office/drawing/2014/main" val="2303272740"/>
                  </a:ext>
                </a:extLst>
              </a:tr>
              <a:tr h="380046">
                <a:tc>
                  <a:txBody>
                    <a:bodyPr/>
                    <a:lstStyle/>
                    <a:p>
                      <a:r>
                        <a:rPr lang="en-US" sz="1600" dirty="0">
                          <a:solidFill>
                            <a:srgbClr val="202C8F"/>
                          </a:solidFill>
                        </a:rPr>
                        <a:t>Intacct Department (required)</a:t>
                      </a:r>
                    </a:p>
                  </a:txBody>
                  <a:tcPr/>
                </a:tc>
                <a:tc>
                  <a:txBody>
                    <a:bodyPr/>
                    <a:lstStyle/>
                    <a:p>
                      <a:r>
                        <a:rPr lang="en-US" sz="1600" dirty="0">
                          <a:solidFill>
                            <a:srgbClr val="202C8F"/>
                          </a:solidFill>
                        </a:rPr>
                        <a:t>Ministry Department</a:t>
                      </a:r>
                    </a:p>
                  </a:txBody>
                  <a:tcPr/>
                </a:tc>
                <a:extLst>
                  <a:ext uri="{0D108BD9-81ED-4DB2-BD59-A6C34878D82A}">
                    <a16:rowId xmlns:a16="http://schemas.microsoft.com/office/drawing/2014/main" val="776170953"/>
                  </a:ext>
                </a:extLst>
              </a:tr>
              <a:tr h="1396674">
                <a:tc>
                  <a:txBody>
                    <a:bodyPr/>
                    <a:lstStyle/>
                    <a:p>
                      <a:pPr lvl="0">
                        <a:buNone/>
                      </a:pPr>
                      <a:r>
                        <a:rPr lang="en-US" sz="1600" dirty="0">
                          <a:solidFill>
                            <a:srgbClr val="202C8F"/>
                          </a:solidFill>
                        </a:rPr>
                        <a:t>Memo (required)</a:t>
                      </a:r>
                    </a:p>
                  </a:txBody>
                  <a:tcPr/>
                </a:tc>
                <a:tc>
                  <a:txBody>
                    <a:bodyPr/>
                    <a:lstStyle/>
                    <a:p>
                      <a:pPr lvl="0">
                        <a:buNone/>
                      </a:pPr>
                      <a:r>
                        <a:rPr lang="en-US" sz="1600" dirty="0">
                          <a:solidFill>
                            <a:srgbClr val="202C8F"/>
                          </a:solidFill>
                        </a:rPr>
                        <a:t>Description of purchase/charge - be clear. Imagine someone who has no idea what your job entails is reading your memo. They should be able to understand what you purchased or what your expense is for. When in doubt – think about complete sentences. :) </a:t>
                      </a:r>
                    </a:p>
                  </a:txBody>
                  <a:tcPr/>
                </a:tc>
                <a:extLst>
                  <a:ext uri="{0D108BD9-81ED-4DB2-BD59-A6C34878D82A}">
                    <a16:rowId xmlns:a16="http://schemas.microsoft.com/office/drawing/2014/main" val="2146797174"/>
                  </a:ext>
                </a:extLst>
              </a:tr>
              <a:tr h="598574">
                <a:tc>
                  <a:txBody>
                    <a:bodyPr/>
                    <a:lstStyle/>
                    <a:p>
                      <a:r>
                        <a:rPr lang="en-US" sz="1600" dirty="0">
                          <a:solidFill>
                            <a:srgbClr val="202C8F"/>
                          </a:solidFill>
                        </a:rPr>
                        <a:t>Intacct Category (required)</a:t>
                      </a:r>
                    </a:p>
                  </a:txBody>
                  <a:tcPr/>
                </a:tc>
                <a:tc>
                  <a:txBody>
                    <a:bodyPr/>
                    <a:lstStyle/>
                    <a:p>
                      <a:r>
                        <a:rPr lang="en-US" sz="1600" dirty="0">
                          <a:solidFill>
                            <a:srgbClr val="202C8F"/>
                          </a:solidFill>
                        </a:rPr>
                        <a:t>Expense type (supplies, meals and entertainment, subscription, etc.)</a:t>
                      </a:r>
                    </a:p>
                  </a:txBody>
                  <a:tcPr/>
                </a:tc>
                <a:extLst>
                  <a:ext uri="{0D108BD9-81ED-4DB2-BD59-A6C34878D82A}">
                    <a16:rowId xmlns:a16="http://schemas.microsoft.com/office/drawing/2014/main" val="3914445274"/>
                  </a:ext>
                </a:extLst>
              </a:tr>
              <a:tr h="598574">
                <a:tc>
                  <a:txBody>
                    <a:bodyPr/>
                    <a:lstStyle/>
                    <a:p>
                      <a:r>
                        <a:rPr lang="en-US" sz="1600" dirty="0">
                          <a:solidFill>
                            <a:srgbClr val="202C8F"/>
                          </a:solidFill>
                        </a:rPr>
                        <a:t>Intacct Class (required)</a:t>
                      </a:r>
                    </a:p>
                  </a:txBody>
                  <a:tcPr/>
                </a:tc>
                <a:tc>
                  <a:txBody>
                    <a:bodyPr/>
                    <a:lstStyle/>
                    <a:p>
                      <a:r>
                        <a:rPr lang="en-US" sz="1600" dirty="0">
                          <a:solidFill>
                            <a:srgbClr val="202C8F"/>
                          </a:solidFill>
                        </a:rPr>
                        <a:t>Fund (Unrestricted, Temporary Restricted, etc. - Unrestricted applies most of the time)</a:t>
                      </a:r>
                    </a:p>
                  </a:txBody>
                  <a:tcPr/>
                </a:tc>
                <a:extLst>
                  <a:ext uri="{0D108BD9-81ED-4DB2-BD59-A6C34878D82A}">
                    <a16:rowId xmlns:a16="http://schemas.microsoft.com/office/drawing/2014/main" val="2911821794"/>
                  </a:ext>
                </a:extLst>
              </a:tr>
              <a:tr h="598574">
                <a:tc>
                  <a:txBody>
                    <a:bodyPr/>
                    <a:lstStyle/>
                    <a:p>
                      <a:r>
                        <a:rPr lang="en-US" sz="1600" dirty="0">
                          <a:solidFill>
                            <a:srgbClr val="202C8F"/>
                          </a:solidFill>
                        </a:rPr>
                        <a:t>Intacct Project</a:t>
                      </a:r>
                    </a:p>
                  </a:txBody>
                  <a:tcPr/>
                </a:tc>
                <a:tc>
                  <a:txBody>
                    <a:bodyPr/>
                    <a:lstStyle/>
                    <a:p>
                      <a:r>
                        <a:rPr lang="en-US" sz="1600" dirty="0">
                          <a:solidFill>
                            <a:srgbClr val="202C8F"/>
                          </a:solidFill>
                        </a:rPr>
                        <a:t>Event Name/Project Name (typically for central support events and required for Temporary Restricted funds)</a:t>
                      </a:r>
                    </a:p>
                  </a:txBody>
                  <a:tcPr/>
                </a:tc>
                <a:extLst>
                  <a:ext uri="{0D108BD9-81ED-4DB2-BD59-A6C34878D82A}">
                    <a16:rowId xmlns:a16="http://schemas.microsoft.com/office/drawing/2014/main" val="4427037"/>
                  </a:ext>
                </a:extLst>
              </a:tr>
              <a:tr h="380046">
                <a:tc>
                  <a:txBody>
                    <a:bodyPr/>
                    <a:lstStyle/>
                    <a:p>
                      <a:r>
                        <a:rPr lang="en-US" sz="1600" dirty="0">
                          <a:solidFill>
                            <a:srgbClr val="202C8F"/>
                          </a:solidFill>
                        </a:rPr>
                        <a:t>Intacct Employee (required)</a:t>
                      </a:r>
                    </a:p>
                  </a:txBody>
                  <a:tcPr/>
                </a:tc>
                <a:tc>
                  <a:txBody>
                    <a:bodyPr/>
                    <a:lstStyle/>
                    <a:p>
                      <a:r>
                        <a:rPr lang="en-US" sz="1600" dirty="0">
                          <a:solidFill>
                            <a:srgbClr val="202C8F"/>
                          </a:solidFill>
                        </a:rPr>
                        <a:t>Cardholder name</a:t>
                      </a:r>
                    </a:p>
                  </a:txBody>
                  <a:tcPr/>
                </a:tc>
                <a:extLst>
                  <a:ext uri="{0D108BD9-81ED-4DB2-BD59-A6C34878D82A}">
                    <a16:rowId xmlns:a16="http://schemas.microsoft.com/office/drawing/2014/main" val="1316037385"/>
                  </a:ext>
                </a:extLst>
              </a:tr>
            </a:tbl>
          </a:graphicData>
        </a:graphic>
      </p:graphicFrame>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12</a:t>
            </a:fld>
            <a:endParaRPr lang="en-US"/>
          </a:p>
        </p:txBody>
      </p:sp>
      <p:sp>
        <p:nvSpPr>
          <p:cNvPr id="7" name="Text Placeholder 6">
            <a:extLst>
              <a:ext uri="{FF2B5EF4-FFF2-40B4-BE49-F238E27FC236}">
                <a16:creationId xmlns:a16="http://schemas.microsoft.com/office/drawing/2014/main" id="{0BF56CE2-ADEB-1E22-50FB-9F2AB3786483}"/>
              </a:ext>
            </a:extLst>
          </p:cNvPr>
          <p:cNvSpPr>
            <a:spLocks noGrp="1"/>
          </p:cNvSpPr>
          <p:nvPr>
            <p:ph type="body" sz="quarter" idx="4294967295"/>
          </p:nvPr>
        </p:nvSpPr>
        <p:spPr>
          <a:xfrm>
            <a:off x="10180638" y="2492375"/>
            <a:ext cx="2011362" cy="2824163"/>
          </a:xfrm>
        </p:spPr>
        <p:txBody>
          <a:bodyPr/>
          <a:lstStyle/>
          <a:p>
            <a:endParaRPr lang="en-US" dirty="0"/>
          </a:p>
          <a:p>
            <a:endParaRPr lang="en-US"/>
          </a:p>
        </p:txBody>
      </p:sp>
    </p:spTree>
    <p:extLst>
      <p:ext uri="{BB962C8B-B14F-4D97-AF65-F5344CB8AC3E}">
        <p14:creationId xmlns:p14="http://schemas.microsoft.com/office/powerpoint/2010/main" val="249904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AB8D-3B86-AFAE-2357-0413118BF373}"/>
              </a:ext>
            </a:extLst>
          </p:cNvPr>
          <p:cNvSpPr>
            <a:spLocks noGrp="1"/>
          </p:cNvSpPr>
          <p:nvPr>
            <p:ph type="title"/>
          </p:nvPr>
        </p:nvSpPr>
        <p:spPr>
          <a:xfrm>
            <a:off x="4224528" y="638147"/>
            <a:ext cx="6766560" cy="768096"/>
          </a:xfrm>
        </p:spPr>
        <p:txBody>
          <a:bodyPr/>
          <a:lstStyle/>
          <a:p>
            <a:r>
              <a:rPr lang="en-US" sz="3200" dirty="0"/>
              <a:t>Flagged Transaction Notification</a:t>
            </a:r>
            <a:br>
              <a:rPr lang="en-US" sz="3200" dirty="0"/>
            </a:br>
            <a:endParaRPr lang="en-US" sz="3200" dirty="0"/>
          </a:p>
        </p:txBody>
      </p:sp>
      <p:pic>
        <p:nvPicPr>
          <p:cNvPr id="6" name="Content Placeholder 5" descr="A screenshot of a email&#10;&#10;Description automatically generated">
            <a:extLst>
              <a:ext uri="{FF2B5EF4-FFF2-40B4-BE49-F238E27FC236}">
                <a16:creationId xmlns:a16="http://schemas.microsoft.com/office/drawing/2014/main" id="{4106E38F-6B31-6EDA-4A22-17289FB58A89}"/>
              </a:ext>
            </a:extLst>
          </p:cNvPr>
          <p:cNvPicPr>
            <a:picLocks noGrp="1" noChangeAspect="1"/>
          </p:cNvPicPr>
          <p:nvPr>
            <p:ph idx="1"/>
          </p:nvPr>
        </p:nvPicPr>
        <p:blipFill>
          <a:blip r:embed="rId2"/>
          <a:stretch>
            <a:fillRect/>
          </a:stretch>
        </p:blipFill>
        <p:spPr>
          <a:xfrm>
            <a:off x="6181031" y="1711721"/>
            <a:ext cx="4527089" cy="4885108"/>
          </a:xfrm>
        </p:spPr>
      </p:pic>
      <p:sp>
        <p:nvSpPr>
          <p:cNvPr id="4" name="Footer Placeholder 3">
            <a:extLst>
              <a:ext uri="{FF2B5EF4-FFF2-40B4-BE49-F238E27FC236}">
                <a16:creationId xmlns:a16="http://schemas.microsoft.com/office/drawing/2014/main" id="{34C8BE38-D6C6-8226-8AB5-7EF8A41EA209}"/>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ABB38733-D011-8C7B-5E14-BC106C22EB00}"/>
              </a:ext>
            </a:extLst>
          </p:cNvPr>
          <p:cNvSpPr>
            <a:spLocks noGrp="1"/>
          </p:cNvSpPr>
          <p:nvPr>
            <p:ph type="sldNum" sz="quarter" idx="12"/>
          </p:nvPr>
        </p:nvSpPr>
        <p:spPr/>
        <p:txBody>
          <a:bodyPr/>
          <a:lstStyle/>
          <a:p>
            <a:fld id="{48F63A3B-78C7-47BE-AE5E-E10140E04643}" type="slidenum">
              <a:rPr lang="en-US" dirty="0"/>
              <a:t>13</a:t>
            </a:fld>
            <a:endParaRPr lang="en-US"/>
          </a:p>
        </p:txBody>
      </p:sp>
    </p:spTree>
    <p:extLst>
      <p:ext uri="{BB962C8B-B14F-4D97-AF65-F5344CB8AC3E}">
        <p14:creationId xmlns:p14="http://schemas.microsoft.com/office/powerpoint/2010/main" val="67700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574040" y="593344"/>
            <a:ext cx="7965440" cy="768096"/>
          </a:xfrm>
        </p:spPr>
        <p:txBody>
          <a:bodyPr/>
          <a:lstStyle/>
          <a:p>
            <a:r>
              <a:rPr lang="en-US" sz="3600" dirty="0"/>
              <a:t>Spend Increase Request</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14</a:t>
            </a:fld>
            <a:endParaRPr lang="en-US"/>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665480" y="1623568"/>
            <a:ext cx="6987032" cy="3787648"/>
          </a:xfrm>
        </p:spPr>
        <p:txBody>
          <a:bodyPr vert="horz" lIns="91440" tIns="45720" rIns="91440" bIns="45720" rtlCol="0" anchor="t">
            <a:noAutofit/>
          </a:bodyPr>
          <a:lstStyle/>
          <a:p>
            <a:pPr marL="285750" indent="-285750">
              <a:buChar char="•"/>
            </a:pPr>
            <a:r>
              <a:rPr lang="en-US" dirty="0">
                <a:cs typeface="Sabon Next LT"/>
              </a:rPr>
              <a:t>You can request an update to existing cards to increase your spending ability. </a:t>
            </a:r>
          </a:p>
          <a:p>
            <a:r>
              <a:rPr lang="en-US" dirty="0">
                <a:cs typeface="Sabon Next LT"/>
              </a:rPr>
              <a:t>  Log in → Click on Card → Edit Card Details </a:t>
            </a:r>
            <a:r>
              <a:rPr lang="en-US" dirty="0">
                <a:ea typeface="+mn-lt"/>
                <a:cs typeface="+mn-lt"/>
              </a:rPr>
              <a:t>→</a:t>
            </a:r>
            <a:r>
              <a:rPr lang="en-US" dirty="0">
                <a:cs typeface="Sabon Next LT"/>
              </a:rPr>
              <a:t>Enter your updated card details → Save Changes → Enter reason for increased limit (text memo) </a:t>
            </a:r>
            <a:r>
              <a:rPr lang="en-US" dirty="0">
                <a:ea typeface="+mn-lt"/>
                <a:cs typeface="+mn-lt"/>
              </a:rPr>
              <a:t>→</a:t>
            </a:r>
            <a:r>
              <a:rPr lang="en-US" dirty="0">
                <a:cs typeface="Sabon Next LT"/>
              </a:rPr>
              <a:t> </a:t>
            </a:r>
            <a:r>
              <a:rPr lang="en-US" dirty="0">
                <a:ea typeface="+mn-lt"/>
                <a:cs typeface="+mn-lt"/>
              </a:rPr>
              <a:t>Select "Reset amount limit change at the end of the current period?" → Send Request</a:t>
            </a:r>
            <a:endParaRPr lang="en-US" dirty="0">
              <a:cs typeface="Sabon Next LT"/>
            </a:endParaRPr>
          </a:p>
          <a:p>
            <a:pPr marL="285750" indent="-285750">
              <a:buChar char="•"/>
            </a:pPr>
            <a:r>
              <a:rPr lang="en-US" i="1" dirty="0">
                <a:cs typeface="Sabon Next LT"/>
              </a:rPr>
              <a:t>If you have a budget of $100/month and you need an additional $100, the amount you will submit your request for is $200.</a:t>
            </a:r>
          </a:p>
          <a:p>
            <a:endParaRPr lang="en-US" dirty="0">
              <a:cs typeface="Sabon Next LT"/>
            </a:endParaRPr>
          </a:p>
          <a:p>
            <a:pPr marL="285750" indent="-285750">
              <a:buChar char="•"/>
            </a:pPr>
            <a:r>
              <a:rPr lang="en-US" dirty="0">
                <a:cs typeface="Sabon Next LT"/>
              </a:rPr>
              <a:t>Requests are sent directly to your manager for approval, then to finance for final approval.</a:t>
            </a:r>
          </a:p>
          <a:p>
            <a:br>
              <a:rPr lang="en-US" dirty="0"/>
            </a:br>
            <a:endParaRPr lang="en-US" dirty="0"/>
          </a:p>
          <a:p>
            <a:endParaRPr lang="en-US"/>
          </a:p>
        </p:txBody>
      </p:sp>
    </p:spTree>
    <p:extLst>
      <p:ext uri="{BB962C8B-B14F-4D97-AF65-F5344CB8AC3E}">
        <p14:creationId xmlns:p14="http://schemas.microsoft.com/office/powerpoint/2010/main" val="9481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A265-AF4C-4350-0B8C-E3963B9D3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B87D1-0E6C-7A9A-8B0D-872EC8D6438B}"/>
              </a:ext>
            </a:extLst>
          </p:cNvPr>
          <p:cNvSpPr>
            <a:spLocks noGrp="1"/>
          </p:cNvSpPr>
          <p:nvPr>
            <p:ph type="title"/>
          </p:nvPr>
        </p:nvSpPr>
        <p:spPr>
          <a:xfrm>
            <a:off x="574040" y="593344"/>
            <a:ext cx="7965440" cy="768096"/>
          </a:xfrm>
        </p:spPr>
        <p:txBody>
          <a:bodyPr/>
          <a:lstStyle/>
          <a:p>
            <a:r>
              <a:rPr lang="en-US" sz="3600" dirty="0"/>
              <a:t>Virtual Card Request</a:t>
            </a:r>
          </a:p>
        </p:txBody>
      </p:sp>
      <p:sp>
        <p:nvSpPr>
          <p:cNvPr id="5" name="Slide Number Placeholder 4">
            <a:extLst>
              <a:ext uri="{FF2B5EF4-FFF2-40B4-BE49-F238E27FC236}">
                <a16:creationId xmlns:a16="http://schemas.microsoft.com/office/drawing/2014/main" id="{B566A8B3-D336-2F8D-5534-D1ACB4799666}"/>
              </a:ext>
            </a:extLst>
          </p:cNvPr>
          <p:cNvSpPr>
            <a:spLocks noGrp="1"/>
          </p:cNvSpPr>
          <p:nvPr>
            <p:ph type="sldNum" sz="quarter" idx="12"/>
          </p:nvPr>
        </p:nvSpPr>
        <p:spPr/>
        <p:txBody>
          <a:bodyPr/>
          <a:lstStyle/>
          <a:p>
            <a:fld id="{48F63A3B-78C7-47BE-AE5E-E10140E04643}" type="slidenum">
              <a:rPr lang="en-US" smtClean="0"/>
              <a:pPr/>
              <a:t>15</a:t>
            </a:fld>
            <a:endParaRPr lang="en-US"/>
          </a:p>
        </p:txBody>
      </p:sp>
      <p:sp>
        <p:nvSpPr>
          <p:cNvPr id="3" name="Content Placeholder 2">
            <a:extLst>
              <a:ext uri="{FF2B5EF4-FFF2-40B4-BE49-F238E27FC236}">
                <a16:creationId xmlns:a16="http://schemas.microsoft.com/office/drawing/2014/main" id="{90870B9C-FCC8-CD77-85F2-2BE6E145E6C9}"/>
              </a:ext>
            </a:extLst>
          </p:cNvPr>
          <p:cNvSpPr>
            <a:spLocks noGrp="1"/>
          </p:cNvSpPr>
          <p:nvPr>
            <p:ph idx="1"/>
          </p:nvPr>
        </p:nvSpPr>
        <p:spPr>
          <a:xfrm>
            <a:off x="665480" y="1487808"/>
            <a:ext cx="7741192" cy="4746368"/>
          </a:xfrm>
        </p:spPr>
        <p:txBody>
          <a:bodyPr vert="horz" lIns="91440" tIns="45720" rIns="91440" bIns="45720" rtlCol="0" anchor="t">
            <a:noAutofit/>
          </a:bodyPr>
          <a:lstStyle/>
          <a:p>
            <a:pPr marL="285750" indent="-285750">
              <a:buChar char="•"/>
            </a:pPr>
            <a:r>
              <a:rPr lang="en-US" sz="1600" dirty="0">
                <a:cs typeface="Sabon Next LT"/>
              </a:rPr>
              <a:t>Great for ministry leaders tracking more than one budget. You can have a virtual card for each ministry to help separate budgets for easier tracking. If you need a virtual card, you must contact finance to create one for you. Please keep in mind that our weekly deadline (Tuesdays by 5pm) applies to virtual card requests as well.</a:t>
            </a:r>
          </a:p>
          <a:p>
            <a:endParaRPr lang="en-US" sz="1600" dirty="0">
              <a:cs typeface="Sabon Next LT"/>
            </a:endParaRPr>
          </a:p>
          <a:p>
            <a:pPr marL="285750" indent="-285750">
              <a:buChar char="•"/>
            </a:pPr>
            <a:r>
              <a:rPr lang="en-US" sz="1600" dirty="0">
                <a:cs typeface="Sabon Next LT"/>
              </a:rPr>
              <a:t>A virtual credit card, just like a physical card, is tied to the account holder’s line of credit. It provides the same access and includes the same identifying information. However, it doesn’t have the same physical elements, as there is no “card” so to speak. Logistical differences include:</a:t>
            </a:r>
          </a:p>
          <a:p>
            <a:pPr marL="971550" lvl="1" indent="-347345">
              <a:buFont typeface="Courier New" panose="020B0604020202020204" pitchFamily="34" charset="0"/>
              <a:buChar char="o"/>
            </a:pPr>
            <a:r>
              <a:rPr lang="en-US" sz="1600" dirty="0">
                <a:cs typeface="Sabon Next LT"/>
              </a:rPr>
              <a:t>You can’t use the card with physical POS systems, such as in brick-and-mortar stores, since there is no card to swipe or insert, however, you can add this card to your mobile wallet to conduct in person transactions</a:t>
            </a:r>
          </a:p>
          <a:p>
            <a:pPr marL="971550" lvl="1" indent="-347345">
              <a:buFont typeface="Courier New" panose="020B0604020202020204" pitchFamily="34" charset="0"/>
              <a:buChar char="o"/>
            </a:pPr>
            <a:r>
              <a:rPr lang="en-US" sz="1600" dirty="0">
                <a:cs typeface="Sabon Next LT"/>
              </a:rPr>
              <a:t>Purchases can be made online or over the phone.</a:t>
            </a:r>
          </a:p>
          <a:p>
            <a:pPr marL="971550" lvl="1" indent="-347345">
              <a:buFont typeface="Courier New" panose="020B0604020202020204" pitchFamily="34" charset="0"/>
              <a:buChar char="o"/>
            </a:pPr>
            <a:r>
              <a:rPr lang="en-US" sz="1600" dirty="0">
                <a:cs typeface="Sabon Next LT"/>
              </a:rPr>
              <a:t>You can find the information of your virtual card within the Ramp, on both mobile and web. Click the card to reveal:</a:t>
            </a:r>
          </a:p>
          <a:p>
            <a:pPr marL="2343150" lvl="4" indent="-347345">
              <a:buFont typeface="Courier New" panose="020B0604020202020204" pitchFamily="34" charset="0"/>
              <a:buChar char="o"/>
            </a:pPr>
            <a:r>
              <a:rPr lang="en-US" sz="1600" dirty="0">
                <a:cs typeface="Sabon Next LT"/>
              </a:rPr>
              <a:t>the full payment card number (PAN)</a:t>
            </a:r>
          </a:p>
          <a:p>
            <a:pPr marL="2343150" lvl="4" indent="-347345">
              <a:buFont typeface="Courier New" panose="020B0604020202020204" pitchFamily="34" charset="0"/>
              <a:buChar char="o"/>
            </a:pPr>
            <a:r>
              <a:rPr lang="en-US" sz="1600" dirty="0">
                <a:cs typeface="Sabon Next LT"/>
              </a:rPr>
              <a:t>CVV</a:t>
            </a:r>
          </a:p>
          <a:p>
            <a:pPr marL="2343150" lvl="4" indent="-347345">
              <a:buFont typeface="Courier New" panose="020B0604020202020204" pitchFamily="34" charset="0"/>
              <a:buChar char="o"/>
            </a:pPr>
            <a:r>
              <a:rPr lang="en-US" sz="1600" dirty="0">
                <a:cs typeface="Sabon Next LT"/>
              </a:rPr>
              <a:t>Expiration</a:t>
            </a:r>
            <a:endParaRPr lang="en-US" sz="1600">
              <a:cs typeface="Sabon Next LT"/>
            </a:endParaRPr>
          </a:p>
          <a:p>
            <a:pPr marL="285750" indent="-285750">
              <a:buChar char="•"/>
            </a:pPr>
            <a:endParaRPr lang="en-US" dirty="0">
              <a:cs typeface="Sabon Next LT"/>
            </a:endParaRPr>
          </a:p>
          <a:p>
            <a:br>
              <a:rPr lang="en-US" dirty="0"/>
            </a:br>
            <a:endParaRPr lang="en-US" dirty="0"/>
          </a:p>
          <a:p>
            <a:endParaRPr lang="en-US"/>
          </a:p>
        </p:txBody>
      </p:sp>
    </p:spTree>
    <p:extLst>
      <p:ext uri="{BB962C8B-B14F-4D97-AF65-F5344CB8AC3E}">
        <p14:creationId xmlns:p14="http://schemas.microsoft.com/office/powerpoint/2010/main" val="286114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F32D-EADF-9F1E-DAD9-7C0410415F16}"/>
              </a:ext>
            </a:extLst>
          </p:cNvPr>
          <p:cNvSpPr>
            <a:spLocks noGrp="1"/>
          </p:cNvSpPr>
          <p:nvPr>
            <p:ph type="title"/>
          </p:nvPr>
        </p:nvSpPr>
        <p:spPr>
          <a:xfrm>
            <a:off x="4176528" y="644856"/>
            <a:ext cx="7345680" cy="768096"/>
          </a:xfrm>
        </p:spPr>
        <p:txBody>
          <a:bodyPr/>
          <a:lstStyle/>
          <a:p>
            <a:r>
              <a:rPr lang="en-US" sz="3600" dirty="0"/>
              <a:t>Linking Virtual Cards</a:t>
            </a:r>
          </a:p>
        </p:txBody>
      </p:sp>
      <p:sp>
        <p:nvSpPr>
          <p:cNvPr id="3" name="Content Placeholder 2">
            <a:extLst>
              <a:ext uri="{FF2B5EF4-FFF2-40B4-BE49-F238E27FC236}">
                <a16:creationId xmlns:a16="http://schemas.microsoft.com/office/drawing/2014/main" id="{67C5FCCE-0B2D-8F48-1828-C8C2965B1E2B}"/>
              </a:ext>
            </a:extLst>
          </p:cNvPr>
          <p:cNvSpPr>
            <a:spLocks noGrp="1"/>
          </p:cNvSpPr>
          <p:nvPr>
            <p:ph idx="1"/>
          </p:nvPr>
        </p:nvSpPr>
        <p:spPr>
          <a:xfrm>
            <a:off x="4207008" y="1405792"/>
            <a:ext cx="6736080" cy="3269488"/>
          </a:xfrm>
        </p:spPr>
        <p:txBody>
          <a:bodyPr vert="horz" lIns="91440" tIns="45720" rIns="91440" bIns="45720" rtlCol="0" anchor="t">
            <a:noAutofit/>
          </a:bodyPr>
          <a:lstStyle/>
          <a:p>
            <a:r>
              <a:rPr lang="en-US" dirty="0">
                <a:cs typeface="Sabon Next LT"/>
              </a:rPr>
              <a:t>This applies to people who would need more than one virtual card or a virtual card in general, which they need to link to a physical card. </a:t>
            </a:r>
          </a:p>
          <a:p>
            <a:endParaRPr lang="en-US" dirty="0">
              <a:cs typeface="Sabon Next LT"/>
            </a:endParaRPr>
          </a:p>
          <a:p>
            <a:endParaRPr lang="en-US" dirty="0">
              <a:cs typeface="Sabon Next LT"/>
            </a:endParaRPr>
          </a:p>
        </p:txBody>
      </p:sp>
      <p:sp>
        <p:nvSpPr>
          <p:cNvPr id="4" name="Slide Number Placeholder 3">
            <a:extLst>
              <a:ext uri="{FF2B5EF4-FFF2-40B4-BE49-F238E27FC236}">
                <a16:creationId xmlns:a16="http://schemas.microsoft.com/office/drawing/2014/main" id="{8F130202-8F79-CBE9-A424-3FDDE62E3472}"/>
              </a:ext>
            </a:extLst>
          </p:cNvPr>
          <p:cNvSpPr>
            <a:spLocks noGrp="1"/>
          </p:cNvSpPr>
          <p:nvPr>
            <p:ph type="sldNum" sz="quarter" idx="12"/>
          </p:nvPr>
        </p:nvSpPr>
        <p:spPr/>
        <p:txBody>
          <a:bodyPr/>
          <a:lstStyle/>
          <a:p>
            <a:fld id="{48F63A3B-78C7-47BE-AE5E-E10140E04643}" type="slidenum">
              <a:rPr lang="en-US" dirty="0"/>
              <a:t>16</a:t>
            </a:fld>
            <a:endParaRPr lang="en-US"/>
          </a:p>
        </p:txBody>
      </p:sp>
      <p:pic>
        <p:nvPicPr>
          <p:cNvPr id="8" name="Picture 7" descr="A screenshot of a credit card&#10;&#10;Description automatically generated">
            <a:extLst>
              <a:ext uri="{FF2B5EF4-FFF2-40B4-BE49-F238E27FC236}">
                <a16:creationId xmlns:a16="http://schemas.microsoft.com/office/drawing/2014/main" id="{DF1BC4BC-3B4A-5BA5-D59C-4C2C111E6297}"/>
              </a:ext>
            </a:extLst>
          </p:cNvPr>
          <p:cNvPicPr>
            <a:picLocks noChangeAspect="1"/>
          </p:cNvPicPr>
          <p:nvPr/>
        </p:nvPicPr>
        <p:blipFill>
          <a:blip r:embed="rId2"/>
          <a:stretch>
            <a:fillRect/>
          </a:stretch>
        </p:blipFill>
        <p:spPr>
          <a:xfrm>
            <a:off x="4255327" y="2170841"/>
            <a:ext cx="2961177" cy="4229509"/>
          </a:xfrm>
          <a:prstGeom prst="rect">
            <a:avLst/>
          </a:prstGeom>
        </p:spPr>
      </p:pic>
      <p:pic>
        <p:nvPicPr>
          <p:cNvPr id="9" name="Picture 8" descr="A screenshot of a virtual card&#10;&#10;Description automatically generated">
            <a:extLst>
              <a:ext uri="{FF2B5EF4-FFF2-40B4-BE49-F238E27FC236}">
                <a16:creationId xmlns:a16="http://schemas.microsoft.com/office/drawing/2014/main" id="{BDF88ED1-E705-FE77-6466-80454B7FC3F6}"/>
              </a:ext>
            </a:extLst>
          </p:cNvPr>
          <p:cNvPicPr>
            <a:picLocks noChangeAspect="1"/>
          </p:cNvPicPr>
          <p:nvPr/>
        </p:nvPicPr>
        <p:blipFill>
          <a:blip r:embed="rId3"/>
          <a:stretch>
            <a:fillRect/>
          </a:stretch>
        </p:blipFill>
        <p:spPr>
          <a:xfrm>
            <a:off x="7685575" y="2170471"/>
            <a:ext cx="3392075" cy="4278670"/>
          </a:xfrm>
          <a:prstGeom prst="rect">
            <a:avLst/>
          </a:prstGeom>
        </p:spPr>
      </p:pic>
    </p:spTree>
    <p:extLst>
      <p:ext uri="{BB962C8B-B14F-4D97-AF65-F5344CB8AC3E}">
        <p14:creationId xmlns:p14="http://schemas.microsoft.com/office/powerpoint/2010/main" val="376437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EA68-CFD5-3834-69FF-863DA1109C87}"/>
              </a:ext>
            </a:extLst>
          </p:cNvPr>
          <p:cNvSpPr>
            <a:spLocks noGrp="1"/>
          </p:cNvSpPr>
          <p:nvPr>
            <p:ph type="title"/>
          </p:nvPr>
        </p:nvSpPr>
        <p:spPr>
          <a:xfrm>
            <a:off x="1157068" y="558956"/>
            <a:ext cx="6766560" cy="768096"/>
          </a:xfrm>
        </p:spPr>
        <p:txBody>
          <a:bodyPr/>
          <a:lstStyle/>
          <a:p>
            <a:r>
              <a:rPr lang="en-US" dirty="0" err="1"/>
              <a:t>ASsistant</a:t>
            </a:r>
            <a:r>
              <a:rPr lang="en-US" dirty="0"/>
              <a:t> Mode</a:t>
            </a:r>
          </a:p>
        </p:txBody>
      </p:sp>
      <p:sp>
        <p:nvSpPr>
          <p:cNvPr id="3" name="Content Placeholder 2">
            <a:extLst>
              <a:ext uri="{FF2B5EF4-FFF2-40B4-BE49-F238E27FC236}">
                <a16:creationId xmlns:a16="http://schemas.microsoft.com/office/drawing/2014/main" id="{160350D8-D3BB-1BF5-3CAB-33506E739DEF}"/>
              </a:ext>
            </a:extLst>
          </p:cNvPr>
          <p:cNvSpPr>
            <a:spLocks noGrp="1"/>
          </p:cNvSpPr>
          <p:nvPr>
            <p:ph idx="1"/>
          </p:nvPr>
        </p:nvSpPr>
        <p:spPr>
          <a:xfrm>
            <a:off x="2239909" y="1568356"/>
            <a:ext cx="6335867" cy="4848010"/>
          </a:xfrm>
        </p:spPr>
        <p:txBody>
          <a:bodyPr vert="horz" lIns="91440" tIns="45720" rIns="91440" bIns="45720" rtlCol="0" anchor="t">
            <a:noAutofit/>
          </a:bodyPr>
          <a:lstStyle/>
          <a:p>
            <a:pPr marL="285750" indent="-285750">
              <a:buFont typeface="Calibri" panose="020B0604020202020204" pitchFamily="34" charset="0"/>
              <a:buChar char="-"/>
            </a:pPr>
            <a:r>
              <a:rPr lang="en-US" dirty="0">
                <a:ea typeface="+mn-lt"/>
                <a:cs typeface="+mn-lt"/>
              </a:rPr>
              <a:t>The Assistant role is for an individual (e.g. an Admin Assistant) to perform certain tasks on behalf of another user (e.g. an Admin Assistant).</a:t>
            </a:r>
          </a:p>
          <a:p>
            <a:pPr marL="285750" indent="-285750">
              <a:buFont typeface="Calibri" panose="020B0604020202020204" pitchFamily="34" charset="0"/>
              <a:buChar char="-"/>
            </a:pPr>
            <a:r>
              <a:rPr lang="en-US" dirty="0">
                <a:ea typeface="+mn-lt"/>
                <a:cs typeface="+mn-lt"/>
              </a:rPr>
              <a:t>Assistants can be assigned by Finance only.</a:t>
            </a:r>
          </a:p>
          <a:p>
            <a:pPr marL="285750" indent="-285750">
              <a:buFont typeface="Calibri" panose="020B0604020202020204" pitchFamily="34" charset="0"/>
              <a:buChar char="-"/>
            </a:pPr>
            <a:r>
              <a:rPr lang="en-US" dirty="0">
                <a:ea typeface="+mn-lt"/>
                <a:cs typeface="+mn-lt"/>
              </a:rPr>
              <a:t>Assistants can do the following on behalf of their assigned user(s):</a:t>
            </a:r>
            <a:endParaRPr lang="en-US" dirty="0">
              <a:cs typeface="Sabon Next LT"/>
            </a:endParaRPr>
          </a:p>
          <a:p>
            <a:pPr marL="971550" lvl="1" indent="-347345">
              <a:buFont typeface="Courier New" panose="020B0604020202020204" pitchFamily="34" charset="0"/>
              <a:buChar char="o"/>
            </a:pPr>
            <a:r>
              <a:rPr lang="en-US" dirty="0">
                <a:ea typeface="+mn-lt"/>
                <a:cs typeface="+mn-lt"/>
              </a:rPr>
              <a:t>View transactions</a:t>
            </a:r>
            <a:endParaRPr lang="en-US" dirty="0">
              <a:cs typeface="Sabon Next LT"/>
            </a:endParaRPr>
          </a:p>
          <a:p>
            <a:pPr marL="971550" lvl="1" indent="-347345">
              <a:buFont typeface="Courier New" panose="020B0604020202020204" pitchFamily="34" charset="0"/>
              <a:buChar char="o"/>
            </a:pPr>
            <a:r>
              <a:rPr lang="en-US" dirty="0">
                <a:ea typeface="+mn-lt"/>
                <a:cs typeface="+mn-lt"/>
              </a:rPr>
              <a:t>Submit receipts</a:t>
            </a:r>
            <a:endParaRPr lang="en-US" dirty="0">
              <a:cs typeface="Sabon Next LT"/>
            </a:endParaRPr>
          </a:p>
          <a:p>
            <a:pPr marL="971550" lvl="1" indent="-347345">
              <a:buFont typeface="Courier New" panose="020B0604020202020204" pitchFamily="34" charset="0"/>
              <a:buChar char="o"/>
            </a:pPr>
            <a:r>
              <a:rPr lang="en-US" dirty="0">
                <a:ea typeface="+mn-lt"/>
                <a:cs typeface="+mn-lt"/>
              </a:rPr>
              <a:t>Fill out the transaction memo</a:t>
            </a:r>
            <a:endParaRPr lang="en-US" dirty="0">
              <a:cs typeface="Sabon Next LT"/>
            </a:endParaRPr>
          </a:p>
          <a:p>
            <a:pPr marL="971550" lvl="1" indent="-347345">
              <a:buFont typeface="Courier New" panose="020B0604020202020204" pitchFamily="34" charset="0"/>
              <a:buChar char="o"/>
            </a:pPr>
            <a:r>
              <a:rPr lang="en-US" dirty="0">
                <a:ea typeface="+mn-lt"/>
                <a:cs typeface="+mn-lt"/>
              </a:rPr>
              <a:t>Submit/edit reimbursements</a:t>
            </a:r>
            <a:endParaRPr lang="en-US" dirty="0">
              <a:cs typeface="Sabon Next LT"/>
            </a:endParaRPr>
          </a:p>
          <a:p>
            <a:pPr marL="285750" indent="-285750">
              <a:buFont typeface="Calibri" panose="020B0604020202020204" pitchFamily="34" charset="0"/>
              <a:buChar char="-"/>
            </a:pPr>
            <a:r>
              <a:rPr lang="en-US" dirty="0"/>
              <a:t>What can the Assistant user see?</a:t>
            </a:r>
            <a:endParaRPr lang="en-US" dirty="0">
              <a:cs typeface="Sabon Next LT"/>
            </a:endParaRPr>
          </a:p>
          <a:p>
            <a:pPr marL="285750" indent="-285750">
              <a:buFont typeface="Calibri" panose="020B0604020202020204" pitchFamily="34" charset="0"/>
              <a:buChar char="-"/>
            </a:pPr>
            <a:r>
              <a:rPr lang="en-US" dirty="0">
                <a:ea typeface="+mn-lt"/>
                <a:cs typeface="+mn-lt"/>
              </a:rPr>
              <a:t>The Assistant can see the transactions and related information for the user(s) who have assigned them as Assistant.</a:t>
            </a:r>
            <a:endParaRPr lang="en-US" dirty="0"/>
          </a:p>
          <a:p>
            <a:pPr marL="285750" indent="-285750">
              <a:buFont typeface="Calibri" panose="020B0604020202020204" pitchFamily="34" charset="0"/>
              <a:buChar char="-"/>
            </a:pPr>
            <a:r>
              <a:rPr lang="en-US" dirty="0">
                <a:ea typeface="+mn-lt"/>
                <a:cs typeface="+mn-lt"/>
              </a:rPr>
              <a:t>Assistants are not able to see activity beyond their designated scope, such as card numbers and the transactions of other users that the user(s) they're assisting can see, even if they are assigned to an Admin user.</a:t>
            </a:r>
            <a:endParaRPr lang="en-US" dirty="0"/>
          </a:p>
          <a:p>
            <a:pPr marL="285750" indent="-285750">
              <a:buFont typeface="Calibri" panose="020B0604020202020204" pitchFamily="34" charset="0"/>
              <a:buChar char="-"/>
            </a:pPr>
            <a:r>
              <a:rPr lang="en-US" dirty="0">
                <a:ea typeface="+mn-lt"/>
                <a:cs typeface="+mn-lt"/>
              </a:rPr>
              <a:t>Assistants will also be notified of their manager's missing items in their weekly "Missing Items" email. </a:t>
            </a:r>
            <a:endParaRPr lang="en-US" dirty="0"/>
          </a:p>
          <a:p>
            <a:pPr marL="285750" indent="-285750">
              <a:buFont typeface="Calibri" panose="020B0604020202020204" pitchFamily="34" charset="0"/>
              <a:buChar char="-"/>
            </a:pPr>
            <a:endParaRPr lang="en-US" dirty="0">
              <a:cs typeface="Sabon Next LT"/>
            </a:endParaRPr>
          </a:p>
        </p:txBody>
      </p:sp>
    </p:spTree>
    <p:extLst>
      <p:ext uri="{BB962C8B-B14F-4D97-AF65-F5344CB8AC3E}">
        <p14:creationId xmlns:p14="http://schemas.microsoft.com/office/powerpoint/2010/main" val="383571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D8D9-2785-0DB0-647C-6A320B034DA7}"/>
              </a:ext>
            </a:extLst>
          </p:cNvPr>
          <p:cNvSpPr>
            <a:spLocks noGrp="1"/>
          </p:cNvSpPr>
          <p:nvPr>
            <p:ph type="title"/>
          </p:nvPr>
        </p:nvSpPr>
        <p:spPr>
          <a:xfrm>
            <a:off x="836501" y="735776"/>
            <a:ext cx="6953603" cy="872798"/>
          </a:xfrm>
        </p:spPr>
        <p:txBody>
          <a:bodyPr/>
          <a:lstStyle/>
          <a:p>
            <a:r>
              <a:rPr lang="en-US" sz="4000" dirty="0"/>
              <a:t>Reimbursement Requests</a:t>
            </a:r>
            <a:br>
              <a:rPr lang="en-US" sz="4000" dirty="0"/>
            </a:br>
            <a:br>
              <a:rPr lang="en-US" sz="4000" dirty="0"/>
            </a:br>
            <a:endParaRPr lang="en-US" sz="4000" dirty="0"/>
          </a:p>
        </p:txBody>
      </p:sp>
      <p:sp>
        <p:nvSpPr>
          <p:cNvPr id="3" name="Content Placeholder 2">
            <a:extLst>
              <a:ext uri="{FF2B5EF4-FFF2-40B4-BE49-F238E27FC236}">
                <a16:creationId xmlns:a16="http://schemas.microsoft.com/office/drawing/2014/main" id="{92F8C63F-D5DE-C5B9-946B-8CC5CFBF86A3}"/>
              </a:ext>
            </a:extLst>
          </p:cNvPr>
          <p:cNvSpPr>
            <a:spLocks noGrp="1"/>
          </p:cNvSpPr>
          <p:nvPr>
            <p:ph idx="1"/>
          </p:nvPr>
        </p:nvSpPr>
        <p:spPr>
          <a:xfrm>
            <a:off x="836503" y="2165685"/>
            <a:ext cx="8125082" cy="4280990"/>
          </a:xfrm>
        </p:spPr>
        <p:txBody>
          <a:bodyPr vert="horz" lIns="91440" tIns="45720" rIns="91440" bIns="45720" rtlCol="0" anchor="t">
            <a:noAutofit/>
          </a:bodyPr>
          <a:lstStyle/>
          <a:p>
            <a:pPr marL="342900" indent="-342900">
              <a:buFont typeface="Calibri" panose="020B0604020202020204" pitchFamily="34" charset="0"/>
              <a:buChar char="-"/>
            </a:pPr>
            <a:r>
              <a:rPr lang="en-US" sz="1500" dirty="0">
                <a:ea typeface="+mn-lt"/>
                <a:cs typeface="+mn-lt"/>
              </a:rPr>
              <a:t>Cardholders should submit approved reimbursements in Ramp. You will need to enter your bank account information to be reimbursed via ACH. </a:t>
            </a:r>
            <a:r>
              <a:rPr lang="en-US" sz="1500" u="sng" dirty="0">
                <a:ea typeface="+mn-lt"/>
                <a:cs typeface="+mn-lt"/>
              </a:rPr>
              <a:t>Reimbursements for purchases made due to card suspension or insufficient funds on your Ramp card will not be reimbursable.</a:t>
            </a:r>
            <a:r>
              <a:rPr lang="en-US" sz="1500" dirty="0">
                <a:ea typeface="+mn-lt"/>
                <a:cs typeface="+mn-lt"/>
              </a:rPr>
              <a:t> (Finance Policy)</a:t>
            </a:r>
          </a:p>
          <a:p>
            <a:pPr marL="342900" indent="-342900">
              <a:buFont typeface="Calibri" panose="020B0604020202020204" pitchFamily="34" charset="0"/>
              <a:buChar char="-"/>
            </a:pPr>
            <a:r>
              <a:rPr lang="en-US" sz="1500" dirty="0">
                <a:cs typeface="Sabon Next LT"/>
              </a:rPr>
              <a:t>Please get approval from finance before you make a purchase on your personal card if you are unsure if the purchase will be reimbursable.</a:t>
            </a:r>
          </a:p>
          <a:p>
            <a:pPr marL="342900" indent="-342900">
              <a:buFont typeface="Calibri" panose="020B0604020202020204" pitchFamily="34" charset="0"/>
              <a:buChar char="-"/>
            </a:pPr>
            <a:r>
              <a:rPr lang="en-US" sz="1500" dirty="0">
                <a:highlight>
                  <a:srgbClr val="FFFF00"/>
                </a:highlight>
                <a:cs typeface="Sabon Next LT"/>
              </a:rPr>
              <a:t>Reimbursement requests are submitted to managers for approval, then finance for final approval.</a:t>
            </a:r>
            <a:endParaRPr lang="en-US" sz="1500">
              <a:highlight>
                <a:srgbClr val="FFFF00"/>
              </a:highlight>
              <a:cs typeface="Sabon Next LT"/>
            </a:endParaRPr>
          </a:p>
          <a:p>
            <a:pPr marL="342900" indent="-342900">
              <a:buFont typeface="Calibri" panose="020B0604020202020204" pitchFamily="34" charset="0"/>
              <a:buChar char="-"/>
            </a:pPr>
            <a:endParaRPr lang="en-US" sz="1500" dirty="0">
              <a:highlight>
                <a:srgbClr val="FFFF00"/>
              </a:highlight>
              <a:cs typeface="Sabon Next LT"/>
            </a:endParaRPr>
          </a:p>
          <a:p>
            <a:pPr marL="342900" indent="-342900">
              <a:buFont typeface="Calibri" panose="020B0604020202020204" pitchFamily="34" charset="0"/>
              <a:buChar char="-"/>
            </a:pPr>
            <a:r>
              <a:rPr lang="en-US" sz="1500" dirty="0">
                <a:cs typeface="Sabon Next LT"/>
              </a:rPr>
              <a:t>You can only submit reimbursements for yourself, and you will be reimbursed via ACH (bank deposit). There will be not be a physically printed check. </a:t>
            </a:r>
          </a:p>
          <a:p>
            <a:pPr marL="1028700" lvl="2" indent="-347345">
              <a:buFont typeface="Wingdings" panose="020B0604020202020204" pitchFamily="34" charset="0"/>
              <a:buChar char="§"/>
            </a:pPr>
            <a:r>
              <a:rPr lang="en-US" sz="1400" dirty="0">
                <a:cs typeface="Sabon Next LT"/>
              </a:rPr>
              <a:t>Non-cardholders and volunteers needing to be reimbursed will need to be </a:t>
            </a:r>
          </a:p>
          <a:p>
            <a:pPr marL="681355" lvl="2" indent="0">
              <a:buNone/>
            </a:pPr>
            <a:r>
              <a:rPr lang="en-US" sz="1400" dirty="0">
                <a:cs typeface="Sabon Next LT"/>
              </a:rPr>
              <a:t>input via Sage Intacct. </a:t>
            </a:r>
          </a:p>
          <a:p>
            <a:pPr marL="681355" lvl="2" indent="0">
              <a:buNone/>
            </a:pPr>
            <a:endParaRPr lang="en-US" sz="1400" dirty="0">
              <a:cs typeface="Sabon Next LT"/>
            </a:endParaRPr>
          </a:p>
        </p:txBody>
      </p:sp>
      <p:sp>
        <p:nvSpPr>
          <p:cNvPr id="4" name="Footer Placeholder 3">
            <a:extLst>
              <a:ext uri="{FF2B5EF4-FFF2-40B4-BE49-F238E27FC236}">
                <a16:creationId xmlns:a16="http://schemas.microsoft.com/office/drawing/2014/main" id="{FC0B43F8-9A03-9794-9729-D69D89DE2EDC}"/>
              </a:ext>
            </a:extLst>
          </p:cNvPr>
          <p:cNvSpPr>
            <a:spLocks noGrp="1"/>
          </p:cNvSpPr>
          <p:nvPr>
            <p:ph type="ftr" sz="quarter" idx="4294967295"/>
          </p:nvPr>
        </p:nvSpPr>
        <p:spPr>
          <a:xfrm>
            <a:off x="0" y="457200"/>
            <a:ext cx="3200400" cy="274638"/>
          </a:xfrm>
        </p:spPr>
        <p:txBody>
          <a:bodyPr/>
          <a:lstStyle/>
          <a:p>
            <a:r>
              <a:rPr lang="en-US"/>
              <a:t>Presentation title</a:t>
            </a:r>
          </a:p>
        </p:txBody>
      </p:sp>
      <p:sp>
        <p:nvSpPr>
          <p:cNvPr id="5" name="Slide Number Placeholder 4">
            <a:extLst>
              <a:ext uri="{FF2B5EF4-FFF2-40B4-BE49-F238E27FC236}">
                <a16:creationId xmlns:a16="http://schemas.microsoft.com/office/drawing/2014/main" id="{CD0FF09B-3CEB-F109-848B-2FF6EEA7D698}"/>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dirty="0"/>
              <a:t>18</a:t>
            </a:fld>
            <a:endParaRPr lang="en-US"/>
          </a:p>
        </p:txBody>
      </p:sp>
    </p:spTree>
    <p:extLst>
      <p:ext uri="{BB962C8B-B14F-4D97-AF65-F5344CB8AC3E}">
        <p14:creationId xmlns:p14="http://schemas.microsoft.com/office/powerpoint/2010/main" val="312880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7EB1-D339-AD42-F179-F46D4B13CC73}"/>
              </a:ext>
            </a:extLst>
          </p:cNvPr>
          <p:cNvSpPr>
            <a:spLocks noGrp="1"/>
          </p:cNvSpPr>
          <p:nvPr>
            <p:ph type="ctrTitle"/>
          </p:nvPr>
        </p:nvSpPr>
        <p:spPr>
          <a:xfrm>
            <a:off x="619628" y="567440"/>
            <a:ext cx="7078353" cy="1175511"/>
          </a:xfrm>
        </p:spPr>
        <p:txBody>
          <a:bodyPr anchor="ctr">
            <a:noAutofit/>
          </a:bodyPr>
          <a:lstStyle/>
          <a:p>
            <a:r>
              <a:rPr lang="en-US" sz="3200" dirty="0"/>
              <a:t>Reimbursement Requests</a:t>
            </a:r>
          </a:p>
        </p:txBody>
      </p:sp>
      <p:pic>
        <p:nvPicPr>
          <p:cNvPr id="7" name="Picture 6" descr="A screenshot of a message&#10;&#10;Description automatically generated">
            <a:extLst>
              <a:ext uri="{FF2B5EF4-FFF2-40B4-BE49-F238E27FC236}">
                <a16:creationId xmlns:a16="http://schemas.microsoft.com/office/drawing/2014/main" id="{A2932696-AD70-DD24-AE27-5DB29E9A5840}"/>
              </a:ext>
            </a:extLst>
          </p:cNvPr>
          <p:cNvPicPr>
            <a:picLocks noChangeAspect="1"/>
          </p:cNvPicPr>
          <p:nvPr/>
        </p:nvPicPr>
        <p:blipFill>
          <a:blip r:embed="rId2"/>
          <a:stretch>
            <a:fillRect/>
          </a:stretch>
        </p:blipFill>
        <p:spPr>
          <a:xfrm>
            <a:off x="619126" y="1674499"/>
            <a:ext cx="7828358" cy="4580565"/>
          </a:xfrm>
          <a:prstGeom prst="rect">
            <a:avLst/>
          </a:prstGeom>
        </p:spPr>
      </p:pic>
    </p:spTree>
    <p:extLst>
      <p:ext uri="{BB962C8B-B14F-4D97-AF65-F5344CB8AC3E}">
        <p14:creationId xmlns:p14="http://schemas.microsoft.com/office/powerpoint/2010/main" val="58821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1210136"/>
            <a:ext cx="5693664" cy="768096"/>
          </a:xfrm>
        </p:spPr>
        <p:txBody>
          <a:bodyPr/>
          <a:lstStyle/>
          <a:p>
            <a:r>
              <a:rPr lang="en-US" sz="4400" b="1">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179079"/>
            <a:ext cx="5693664" cy="3122168"/>
          </a:xfrm>
        </p:spPr>
        <p:txBody>
          <a:bodyPr vert="horz" lIns="91440" tIns="45720" rIns="91440" bIns="45720" rtlCol="0" anchor="t">
            <a:noAutofit/>
          </a:bodyPr>
          <a:lstStyle/>
          <a:p>
            <a:r>
              <a:rPr lang="en-US" dirty="0">
                <a:cs typeface="Sabon Next LT"/>
              </a:rPr>
              <a:t>HPC Credit Card Policy Agreement</a:t>
            </a:r>
          </a:p>
          <a:p>
            <a:r>
              <a:rPr lang="en-US" dirty="0">
                <a:ea typeface="+mn-lt"/>
                <a:cs typeface="+mn-lt"/>
              </a:rPr>
              <a:t>Ramp Card Activation</a:t>
            </a:r>
            <a:endParaRPr lang="en-US" dirty="0"/>
          </a:p>
          <a:p>
            <a:r>
              <a:rPr lang="en-US" dirty="0"/>
              <a:t>​Ramp Processes</a:t>
            </a:r>
            <a:endParaRPr lang="en-US" dirty="0">
              <a:cs typeface="Sabon Next LT"/>
            </a:endParaRPr>
          </a:p>
          <a:p>
            <a:r>
              <a:rPr lang="en-US" dirty="0">
                <a:cs typeface="Sabon Next LT"/>
              </a:rPr>
              <a:t>Assistant Mode</a:t>
            </a:r>
          </a:p>
          <a:p>
            <a:r>
              <a:rPr lang="en-US" dirty="0">
                <a:cs typeface="Sabon Next LT"/>
              </a:rPr>
              <a:t>Reimbursement Requests</a:t>
            </a:r>
            <a:endParaRPr lang="en-US" dirty="0"/>
          </a:p>
          <a:p>
            <a:r>
              <a:rPr lang="en-US" dirty="0">
                <a:cs typeface="Sabon Next LT"/>
              </a:rPr>
              <a:t>Amazon Business Perk</a:t>
            </a:r>
            <a:endParaRPr lang="en-US" dirty="0"/>
          </a:p>
          <a:p>
            <a:r>
              <a:rPr lang="en-US" dirty="0"/>
              <a:t>Questions</a:t>
            </a:r>
            <a:endParaRPr lang="en-US" dirty="0">
              <a:cs typeface="Sabon Next LT"/>
            </a:endParaRPr>
          </a:p>
          <a:p>
            <a:endParaRPr lang="en-US"/>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F3A8-98D5-3EFF-24CC-BC97EA8C0B06}"/>
              </a:ext>
            </a:extLst>
          </p:cNvPr>
          <p:cNvSpPr>
            <a:spLocks noGrp="1"/>
          </p:cNvSpPr>
          <p:nvPr>
            <p:ph type="title"/>
          </p:nvPr>
        </p:nvSpPr>
        <p:spPr>
          <a:xfrm>
            <a:off x="991689" y="699843"/>
            <a:ext cx="6766560" cy="768096"/>
          </a:xfrm>
        </p:spPr>
        <p:txBody>
          <a:bodyPr/>
          <a:lstStyle/>
          <a:p>
            <a:r>
              <a:rPr lang="en-US" dirty="0"/>
              <a:t>Amazon Business</a:t>
            </a:r>
          </a:p>
        </p:txBody>
      </p:sp>
      <p:sp>
        <p:nvSpPr>
          <p:cNvPr id="3" name="Subtitle 2">
            <a:extLst>
              <a:ext uri="{FF2B5EF4-FFF2-40B4-BE49-F238E27FC236}">
                <a16:creationId xmlns:a16="http://schemas.microsoft.com/office/drawing/2014/main" id="{F0E61315-29DE-1878-A9C2-A66AAC1AAB31}"/>
              </a:ext>
            </a:extLst>
          </p:cNvPr>
          <p:cNvSpPr>
            <a:spLocks noGrp="1"/>
          </p:cNvSpPr>
          <p:nvPr>
            <p:ph idx="1"/>
          </p:nvPr>
        </p:nvSpPr>
        <p:spPr>
          <a:xfrm>
            <a:off x="1071900" y="1537132"/>
            <a:ext cx="6691723" cy="3582843"/>
          </a:xfrm>
        </p:spPr>
        <p:txBody>
          <a:bodyPr vert="horz" lIns="91440" tIns="45720" rIns="91440" bIns="45720" rtlCol="0" anchor="t">
            <a:noAutofit/>
          </a:bodyPr>
          <a:lstStyle/>
          <a:p>
            <a:pPr marL="285750" indent="-285750">
              <a:buChar char="•"/>
            </a:pPr>
            <a:r>
              <a:rPr lang="en-US" sz="1600" dirty="0">
                <a:cs typeface="Sabon Next LT"/>
              </a:rPr>
              <a:t>All HPC staff using Amazon for ministry purchases should be utilizing their Amazon Business account for business related purchases ONLY. If you do not have an account and believe you need one, please email </a:t>
            </a:r>
            <a:r>
              <a:rPr lang="en-US" sz="1600" dirty="0">
                <a:cs typeface="Sabon Next LT"/>
                <a:hlinkClick r:id="rId2"/>
              </a:rPr>
              <a:t>deedee.rentz@healingplacechurch.org</a:t>
            </a:r>
            <a:r>
              <a:rPr lang="en-US" sz="1600" dirty="0">
                <a:cs typeface="Sabon Next LT"/>
              </a:rPr>
              <a:t>.</a:t>
            </a:r>
          </a:p>
          <a:p>
            <a:endParaRPr lang="en-US" sz="1600" dirty="0">
              <a:cs typeface="Sabon Next LT"/>
            </a:endParaRPr>
          </a:p>
          <a:p>
            <a:pPr marL="285750" indent="-285750">
              <a:buChar char="•"/>
            </a:pPr>
            <a:r>
              <a:rPr lang="en-US" sz="1600" dirty="0">
                <a:cs typeface="Sabon Next LT"/>
              </a:rPr>
              <a:t>When you use your Ramp card (physical or virtual card) for Amazon business purchases, there is no need to forward your receipts or upload to your Ramp account manually. </a:t>
            </a:r>
          </a:p>
          <a:p>
            <a:pPr marL="971550" lvl="1" indent="-285750">
              <a:buFont typeface="Courier New" panose="020B0604020202020204" pitchFamily="34" charset="0"/>
              <a:buChar char="o"/>
            </a:pPr>
            <a:r>
              <a:rPr lang="en-US" sz="1600" dirty="0">
                <a:cs typeface="Sabon Next LT"/>
              </a:rPr>
              <a:t>Within 24 hours, Ramp will auto generate a receipt and match it to the corresponding transaction for you.</a:t>
            </a:r>
          </a:p>
          <a:p>
            <a:endParaRPr lang="en-US" sz="1600" dirty="0">
              <a:cs typeface="Sabon Next LT"/>
            </a:endParaRPr>
          </a:p>
          <a:p>
            <a:endParaRPr lang="en-US" sz="1600" dirty="0">
              <a:cs typeface="Sabon Next LT"/>
            </a:endParaRPr>
          </a:p>
        </p:txBody>
      </p:sp>
      <p:pic>
        <p:nvPicPr>
          <p:cNvPr id="4" name="Picture 3" descr="A screenshot of a computer&#10;&#10;Description automatically generated">
            <a:extLst>
              <a:ext uri="{FF2B5EF4-FFF2-40B4-BE49-F238E27FC236}">
                <a16:creationId xmlns:a16="http://schemas.microsoft.com/office/drawing/2014/main" id="{68476E39-F5C4-59F9-120E-47DCAA94380E}"/>
              </a:ext>
            </a:extLst>
          </p:cNvPr>
          <p:cNvPicPr>
            <a:picLocks noChangeAspect="1"/>
          </p:cNvPicPr>
          <p:nvPr/>
        </p:nvPicPr>
        <p:blipFill>
          <a:blip r:embed="rId3"/>
          <a:stretch>
            <a:fillRect/>
          </a:stretch>
        </p:blipFill>
        <p:spPr>
          <a:xfrm>
            <a:off x="7948994" y="1542047"/>
            <a:ext cx="3703459" cy="4184984"/>
          </a:xfrm>
          <a:prstGeom prst="rect">
            <a:avLst/>
          </a:prstGeom>
        </p:spPr>
      </p:pic>
      <p:pic>
        <p:nvPicPr>
          <p:cNvPr id="5" name="Picture 4" descr="A screenshot of a mail&#10;&#10;Description automatically generated">
            <a:extLst>
              <a:ext uri="{FF2B5EF4-FFF2-40B4-BE49-F238E27FC236}">
                <a16:creationId xmlns:a16="http://schemas.microsoft.com/office/drawing/2014/main" id="{0B35A652-CDAF-2427-C08A-23FC045D0EC4}"/>
              </a:ext>
            </a:extLst>
          </p:cNvPr>
          <p:cNvPicPr>
            <a:picLocks noChangeAspect="1"/>
          </p:cNvPicPr>
          <p:nvPr/>
        </p:nvPicPr>
        <p:blipFill>
          <a:blip r:embed="rId4"/>
          <a:stretch>
            <a:fillRect/>
          </a:stretch>
        </p:blipFill>
        <p:spPr>
          <a:xfrm>
            <a:off x="3298657" y="4312781"/>
            <a:ext cx="3950369" cy="2373305"/>
          </a:xfrm>
          <a:prstGeom prst="rect">
            <a:avLst/>
          </a:prstGeom>
        </p:spPr>
      </p:pic>
    </p:spTree>
    <p:extLst>
      <p:ext uri="{BB962C8B-B14F-4D97-AF65-F5344CB8AC3E}">
        <p14:creationId xmlns:p14="http://schemas.microsoft.com/office/powerpoint/2010/main" val="4148832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title"/>
          </p:nvPr>
        </p:nvSpPr>
        <p:spPr>
          <a:xfrm>
            <a:off x="2895600" y="3273264"/>
            <a:ext cx="6400800" cy="768096"/>
          </a:xfrm>
        </p:spPr>
        <p:txBody>
          <a:bodyPr/>
          <a:lstStyle/>
          <a:p>
            <a:r>
              <a:rPr lang="en-US" dirty="0"/>
              <a:t>Questions?</a:t>
            </a:r>
          </a:p>
        </p:txBody>
      </p:sp>
      <p:sp>
        <p:nvSpPr>
          <p:cNvPr id="3" name="Subtitle 2">
            <a:extLst>
              <a:ext uri="{FF2B5EF4-FFF2-40B4-BE49-F238E27FC236}">
                <a16:creationId xmlns:a16="http://schemas.microsoft.com/office/drawing/2014/main" id="{B787DFD8-D262-D485-B1F2-817C5A0928C5}"/>
              </a:ext>
            </a:extLst>
          </p:cNvPr>
          <p:cNvSpPr>
            <a:spLocks noGrp="1"/>
          </p:cNvSpPr>
          <p:nvPr>
            <p:ph type="body" idx="1"/>
          </p:nvPr>
        </p:nvSpPr>
        <p:spPr>
          <a:xfrm>
            <a:off x="2895600" y="4297766"/>
            <a:ext cx="6400800" cy="512064"/>
          </a:xfrm>
        </p:spPr>
        <p:txBody>
          <a:bodyPr vert="horz" lIns="91440" tIns="0" rIns="91440" bIns="0" rtlCol="0" anchor="t">
            <a:noAutofit/>
          </a:bodyPr>
          <a:lstStyle/>
          <a:p>
            <a:r>
              <a:rPr lang="en-US" i="1" dirty="0"/>
              <a:t>Please email finance with any questions you have regarding these processes. We are happy to provide additional training as needed!</a:t>
            </a:r>
            <a:endParaRPr lang="en-US" i="1" dirty="0">
              <a:cs typeface="Sabon Next LT"/>
            </a:endParaRPr>
          </a:p>
        </p:txBody>
      </p:sp>
    </p:spTree>
    <p:extLst>
      <p:ext uri="{BB962C8B-B14F-4D97-AF65-F5344CB8AC3E}">
        <p14:creationId xmlns:p14="http://schemas.microsoft.com/office/powerpoint/2010/main" val="100396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E649-3AD5-E5D3-AD29-DE8BCD3AAA37}"/>
              </a:ext>
            </a:extLst>
          </p:cNvPr>
          <p:cNvSpPr>
            <a:spLocks noGrp="1"/>
          </p:cNvSpPr>
          <p:nvPr>
            <p:ph type="title"/>
          </p:nvPr>
        </p:nvSpPr>
        <p:spPr>
          <a:xfrm>
            <a:off x="2339546" y="2664364"/>
            <a:ext cx="6400800" cy="768096"/>
          </a:xfrm>
        </p:spPr>
        <p:txBody>
          <a:bodyPr/>
          <a:lstStyle/>
          <a:p>
            <a:r>
              <a:rPr lang="en-US" dirty="0"/>
              <a:t>Still need help?</a:t>
            </a:r>
          </a:p>
        </p:txBody>
      </p:sp>
      <p:sp>
        <p:nvSpPr>
          <p:cNvPr id="3" name="Text Placeholder 2">
            <a:extLst>
              <a:ext uri="{FF2B5EF4-FFF2-40B4-BE49-F238E27FC236}">
                <a16:creationId xmlns:a16="http://schemas.microsoft.com/office/drawing/2014/main" id="{FFC5CC6F-F5B4-3FB3-600C-61729A34E39D}"/>
              </a:ext>
            </a:extLst>
          </p:cNvPr>
          <p:cNvSpPr>
            <a:spLocks noGrp="1"/>
          </p:cNvSpPr>
          <p:nvPr>
            <p:ph type="body" idx="1"/>
          </p:nvPr>
        </p:nvSpPr>
        <p:spPr>
          <a:xfrm>
            <a:off x="2813222" y="3698872"/>
            <a:ext cx="6400800" cy="512064"/>
          </a:xfrm>
        </p:spPr>
        <p:txBody>
          <a:bodyPr vert="horz" lIns="0" tIns="0" rIns="0" bIns="0" rtlCol="0" anchor="t">
            <a:noAutofit/>
          </a:bodyPr>
          <a:lstStyle/>
          <a:p>
            <a:r>
              <a:rPr lang="en-US" dirty="0">
                <a:cs typeface="Sabon Next LT"/>
                <a:hlinkClick r:id="rId2"/>
              </a:rPr>
              <a:t>Ramp Help Link</a:t>
            </a:r>
            <a:endParaRPr lang="en-US" dirty="0">
              <a:cs typeface="Sabon Next LT"/>
            </a:endParaRPr>
          </a:p>
        </p:txBody>
      </p:sp>
    </p:spTree>
    <p:extLst>
      <p:ext uri="{BB962C8B-B14F-4D97-AF65-F5344CB8AC3E}">
        <p14:creationId xmlns:p14="http://schemas.microsoft.com/office/powerpoint/2010/main" val="14212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757" y="215284"/>
            <a:ext cx="6400800" cy="950976"/>
          </a:xfrm>
        </p:spPr>
        <p:txBody>
          <a:bodyPr/>
          <a:lstStyle/>
          <a:p>
            <a:r>
              <a:rPr lang="en-US" sz="3200"/>
              <a:t>HPC Credit Card Policy</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type="body" idx="1"/>
          </p:nvPr>
        </p:nvSpPr>
        <p:spPr/>
        <p:txBody>
          <a:bodyPr vert="horz" lIns="91440" tIns="45720" rIns="91440" bIns="45720" rtlCol="0" anchor="t">
            <a:noAutofit/>
          </a:bodyPr>
          <a:lstStyle/>
          <a:p>
            <a:endParaRPr lang="en-US">
              <a:cs typeface="Sabon Next LT"/>
            </a:endParaRPr>
          </a:p>
          <a:p>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4294967295"/>
          </p:nvPr>
        </p:nvSpPr>
        <p:spPr>
          <a:xfrm>
            <a:off x="11204575" y="457200"/>
            <a:ext cx="987425" cy="274638"/>
          </a:xfrm>
        </p:spPr>
        <p:txBody>
          <a:bodyPr/>
          <a:lstStyle/>
          <a:p>
            <a:fld id="{48F63A3B-78C7-47BE-AE5E-E10140E04643}" type="slidenum">
              <a:rPr lang="en-US" smtClean="0"/>
              <a:t>3</a:t>
            </a:fld>
            <a:endParaRPr lang="en-US"/>
          </a:p>
        </p:txBody>
      </p:sp>
      <p:sp>
        <p:nvSpPr>
          <p:cNvPr id="4" name="TextBox 3">
            <a:extLst>
              <a:ext uri="{FF2B5EF4-FFF2-40B4-BE49-F238E27FC236}">
                <a16:creationId xmlns:a16="http://schemas.microsoft.com/office/drawing/2014/main" id="{BE26AF1B-7A1F-37B3-7BBB-7C0FE11ACB66}"/>
              </a:ext>
            </a:extLst>
          </p:cNvPr>
          <p:cNvSpPr txBox="1"/>
          <p:nvPr/>
        </p:nvSpPr>
        <p:spPr>
          <a:xfrm>
            <a:off x="2635872" y="2626360"/>
            <a:ext cx="604574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a:solidFill>
                  <a:srgbClr val="202C8F"/>
                </a:solidFill>
              </a:rPr>
              <a:t>As stewards of the church’s tithe, we have done our best to establish financial procedures that make it efficient for you to operate ministries in both generosity and accountability. These policies below should be adhered to, and by signing this you agree to uphold the standards expected of a cardholder.</a:t>
            </a:r>
            <a:endParaRPr lang="en-US" sz="2400">
              <a:solidFill>
                <a:srgbClr val="202C8F"/>
              </a:solidFill>
            </a:endParaRPr>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96AD3D99-2581-0F5B-05F7-DEB8CF5E378D}"/>
              </a:ext>
            </a:extLst>
          </p:cNvPr>
          <p:cNvSpPr>
            <a:spLocks noGrp="1"/>
          </p:cNvSpPr>
          <p:nvPr>
            <p:ph type="ftr" sz="quarter" idx="11"/>
          </p:nvPr>
        </p:nvSpPr>
        <p:spPr>
          <a:xfrm>
            <a:off x="621792" y="457200"/>
            <a:ext cx="3200400" cy="274320"/>
          </a:xfrm>
        </p:spPr>
        <p:txBody>
          <a:bodyPr vert="horz" lIns="91440" tIns="45720" rIns="91440" bIns="45720" rtlCol="0" anchor="ctr">
            <a:normAutofit/>
          </a:bodyPr>
          <a:lstStyle/>
          <a:p>
            <a:pPr>
              <a:spcAft>
                <a:spcPts val="600"/>
              </a:spcAft>
            </a:pPr>
            <a:r>
              <a:rPr lang="en-US" kern="1200">
                <a:latin typeface="Arial" panose="020B0604020202020204" pitchFamily="34" charset="0"/>
                <a:ea typeface="+mn-ea"/>
                <a:cs typeface="Arial" panose="020B0604020202020204" pitchFamily="34" charset="0"/>
              </a:rPr>
              <a:t>Presentation title</a:t>
            </a:r>
          </a:p>
        </p:txBody>
      </p:sp>
      <p:sp>
        <p:nvSpPr>
          <p:cNvPr id="11" name="Slide Number Placeholder 3">
            <a:extLst>
              <a:ext uri="{FF2B5EF4-FFF2-40B4-BE49-F238E27FC236}">
                <a16:creationId xmlns:a16="http://schemas.microsoft.com/office/drawing/2014/main" id="{53E67E21-9B62-7C01-C270-1EADF2583695}"/>
              </a:ext>
            </a:extLst>
          </p:cNvPr>
          <p:cNvSpPr>
            <a:spLocks noGrp="1"/>
          </p:cNvSpPr>
          <p:nvPr>
            <p:ph type="sldNum" sz="quarter" idx="12"/>
          </p:nvPr>
        </p:nvSpPr>
        <p:spPr>
          <a:xfrm>
            <a:off x="10945368" y="457200"/>
            <a:ext cx="987552" cy="274320"/>
          </a:xfrm>
        </p:spPr>
        <p:txBody>
          <a:bodyPr vert="horz" lIns="91440" tIns="45720" rIns="91440" bIns="45720" rtlCol="0" anchor="ctr">
            <a:normAutofit/>
          </a:bodyPr>
          <a:lstStyle/>
          <a:p>
            <a:pPr>
              <a:spcAft>
                <a:spcPts val="600"/>
              </a:spcAft>
            </a:pPr>
            <a:fld id="{48F63A3B-78C7-47BE-AE5E-E10140E04643}" type="slidenum">
              <a:rPr lang="en-US" smtClean="0"/>
              <a:pPr>
                <a:spcAft>
                  <a:spcPts val="600"/>
                </a:spcAft>
              </a:pPr>
              <a:t>4</a:t>
            </a:fld>
            <a:endParaRPr lang="en-US"/>
          </a:p>
        </p:txBody>
      </p:sp>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3717843" y="596133"/>
            <a:ext cx="8165592" cy="768096"/>
          </a:xfrm>
        </p:spPr>
        <p:txBody>
          <a:bodyPr vert="horz" lIns="91440" tIns="45720" rIns="91440" bIns="45720" rtlCol="0" anchor="t">
            <a:normAutofit/>
          </a:bodyPr>
          <a:lstStyle/>
          <a:p>
            <a:r>
              <a:rPr lang="en-US" sz="4100" b="1" kern="1200" cap="all" baseline="0">
                <a:latin typeface="+mj-lt"/>
                <a:ea typeface="+mj-ea"/>
                <a:cs typeface="+mj-cs"/>
              </a:rPr>
              <a:t>HPC Credit Card Policy</a:t>
            </a:r>
          </a:p>
        </p:txBody>
      </p:sp>
      <p:sp>
        <p:nvSpPr>
          <p:cNvPr id="7" name="TextBox 6">
            <a:extLst>
              <a:ext uri="{FF2B5EF4-FFF2-40B4-BE49-F238E27FC236}">
                <a16:creationId xmlns:a16="http://schemas.microsoft.com/office/drawing/2014/main" id="{F95BFBA7-176F-7FCF-8BF9-C760F14B8672}"/>
              </a:ext>
            </a:extLst>
          </p:cNvPr>
          <p:cNvSpPr txBox="1"/>
          <p:nvPr/>
        </p:nvSpPr>
        <p:spPr>
          <a:xfrm>
            <a:off x="3635228" y="1548304"/>
            <a:ext cx="8094789" cy="4316340"/>
          </a:xfrm>
          <a:prstGeom prst="rect">
            <a:avLst/>
          </a:prstGeom>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347345" indent="-347345" defTabSz="914400">
              <a:lnSpc>
                <a:spcPct val="90000"/>
              </a:lnSpc>
              <a:spcBef>
                <a:spcPts val="360"/>
              </a:spcBef>
              <a:buAutoNum type="arabicPeriod"/>
            </a:pPr>
            <a:r>
              <a:rPr lang="en-US" sz="1500">
                <a:solidFill>
                  <a:schemeClr val="accent6"/>
                </a:solidFill>
              </a:rPr>
              <a:t>Transactions populated in your Ramp account must have all requirements met within 3 days of purchase, or your card will automatically be locked. Ramp will notify you daily of incomplete transactions. Once you fulfill the requirements, your card will automatically be unlocked. There is no need to contact Finance to unlock your card.</a:t>
            </a:r>
            <a:endParaRPr lang="en-US" sz="1500">
              <a:solidFill>
                <a:schemeClr val="accent6"/>
              </a:solidFill>
              <a:cs typeface="Sabon Next LT"/>
            </a:endParaRPr>
          </a:p>
          <a:p>
            <a:pPr marL="804545" lvl="1" indent="-347345" defTabSz="914400">
              <a:lnSpc>
                <a:spcPct val="90000"/>
              </a:lnSpc>
              <a:spcBef>
                <a:spcPts val="360"/>
              </a:spcBef>
              <a:buAutoNum type="alphaLcParenR"/>
            </a:pPr>
            <a:r>
              <a:rPr lang="en-US" sz="1500">
                <a:solidFill>
                  <a:schemeClr val="accent6"/>
                </a:solidFill>
              </a:rPr>
              <a:t>Cards will lock (suspend) 3 days from the swipe/point of purchase(authorization) if requirements for your transaction are not met. </a:t>
            </a:r>
            <a:endParaRPr lang="en-US" sz="1500">
              <a:solidFill>
                <a:schemeClr val="accent6"/>
              </a:solidFill>
              <a:cs typeface="Sabon Next LT"/>
            </a:endParaRPr>
          </a:p>
          <a:p>
            <a:pPr marL="1261745" lvl="2" indent="-347345" defTabSz="914400">
              <a:lnSpc>
                <a:spcPct val="90000"/>
              </a:lnSpc>
              <a:spcBef>
                <a:spcPts val="360"/>
              </a:spcBef>
              <a:buFont typeface="Wingdings"/>
              <a:buChar char="§"/>
            </a:pPr>
            <a:r>
              <a:rPr lang="en-US" sz="1500">
                <a:solidFill>
                  <a:schemeClr val="accent6"/>
                </a:solidFill>
              </a:rPr>
              <a:t>Example) If you make a purchase at 10am on Friday, the card will lock at 12pm on Sunday. If your purchase is at 2pm on Friday, the card will lock at 12pm on Monday. Email communications consider this (you will receive a 24-hour reminder at noon the day before locking). Managers are notified when a cardholder on their team has flagged transactions, or their card is locked.</a:t>
            </a:r>
            <a:endParaRPr lang="en-US" sz="1500">
              <a:solidFill>
                <a:schemeClr val="accent6"/>
              </a:solidFill>
              <a:cs typeface="Sabon Next LT"/>
            </a:endParaRPr>
          </a:p>
          <a:p>
            <a:pPr marL="347345" indent="-347345" defTabSz="914400">
              <a:lnSpc>
                <a:spcPct val="90000"/>
              </a:lnSpc>
              <a:spcBef>
                <a:spcPts val="360"/>
              </a:spcBef>
              <a:buAutoNum type="arabicPeriod"/>
            </a:pPr>
            <a:endParaRPr lang="en-US" sz="1500">
              <a:solidFill>
                <a:schemeClr val="accent6"/>
              </a:solidFill>
              <a:cs typeface="Sabon Next LT"/>
            </a:endParaRPr>
          </a:p>
          <a:p>
            <a:pPr marL="342900" indent="-342900" defTabSz="914400">
              <a:buAutoNum type="arabicPeriod"/>
            </a:pPr>
            <a:r>
              <a:rPr lang="en-US" sz="1500">
                <a:solidFill>
                  <a:schemeClr val="accent6"/>
                </a:solidFill>
                <a:ea typeface="+mn-lt"/>
                <a:cs typeface="+mn-lt"/>
              </a:rPr>
              <a:t>Requests to increase your spending limit on your card or to request a virtual card must be submitted and approved by your Manager in Ramp by Tuesday at 5pm, to be approved by Finance on Wednesdays. Please plan accordingly to ensure that you have funds when you need them.</a:t>
            </a:r>
            <a:endParaRPr lang="en-US" sz="1500">
              <a:solidFill>
                <a:schemeClr val="accent6"/>
              </a:solidFill>
              <a:cs typeface="Sabon Next LT"/>
            </a:endParaRPr>
          </a:p>
          <a:p>
            <a:pPr marL="342900" indent="-342900" defTabSz="914400">
              <a:buAutoNum type="arabicPeriod"/>
            </a:pPr>
            <a:endParaRPr lang="en-US" sz="1500">
              <a:solidFill>
                <a:schemeClr val="accent6"/>
              </a:solidFill>
              <a:ea typeface="+mn-lt"/>
              <a:cs typeface="+mn-lt"/>
            </a:endParaRPr>
          </a:p>
          <a:p>
            <a:pPr marL="342900" indent="-342900" defTabSz="914400">
              <a:buAutoNum type="arabicPeriod"/>
            </a:pPr>
            <a:r>
              <a:rPr lang="en-US" sz="1500">
                <a:solidFill>
                  <a:schemeClr val="accent6"/>
                </a:solidFill>
                <a:ea typeface="+mn-lt"/>
                <a:cs typeface="+mn-lt"/>
              </a:rPr>
              <a:t>Cardholders should submit approved reimbursements in Ramp. You will need to enter your bank account information to be reimbursed via ACH. </a:t>
            </a:r>
            <a:r>
              <a:rPr lang="en-US" sz="1500" u="sng">
                <a:solidFill>
                  <a:schemeClr val="accent6"/>
                </a:solidFill>
                <a:ea typeface="+mn-lt"/>
                <a:cs typeface="+mn-lt"/>
              </a:rPr>
              <a:t>Reimbursements for purchases made due to card suspension or insufficient funds on your Ramp card will not be reimbursable.</a:t>
            </a:r>
            <a:endParaRPr lang="en-US" sz="1500">
              <a:solidFill>
                <a:schemeClr val="accent6"/>
              </a:solidFill>
              <a:cs typeface="Sabon Next LT"/>
            </a:endParaRPr>
          </a:p>
          <a:p>
            <a:pPr marL="342900" indent="-342900" defTabSz="914400">
              <a:buAutoNum type="arabicPeriod"/>
            </a:pPr>
            <a:endParaRPr lang="en-US">
              <a:cs typeface="Sabon Next LT"/>
            </a:endParaRPr>
          </a:p>
          <a:p>
            <a:pPr marL="347345" indent="-347345" defTabSz="914400">
              <a:lnSpc>
                <a:spcPct val="90000"/>
              </a:lnSpc>
              <a:spcBef>
                <a:spcPts val="360"/>
              </a:spcBef>
              <a:buAutoNum type="arabicPeriod"/>
            </a:pPr>
            <a:endParaRPr lang="en-US" sz="1300">
              <a:solidFill>
                <a:schemeClr val="accent6"/>
              </a:solidFill>
              <a:cs typeface="Sabon Next LT"/>
            </a:endParaRP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A5290A-D35E-23B7-260C-689C94628978}"/>
              </a:ext>
            </a:extLst>
          </p:cNvPr>
          <p:cNvSpPr>
            <a:spLocks noGrp="1"/>
          </p:cNvSpPr>
          <p:nvPr>
            <p:ph type="ctrTitle"/>
          </p:nvPr>
        </p:nvSpPr>
        <p:spPr>
          <a:xfrm>
            <a:off x="286270" y="923139"/>
            <a:ext cx="6775158" cy="1177715"/>
          </a:xfrm>
        </p:spPr>
        <p:txBody>
          <a:bodyPr/>
          <a:lstStyle/>
          <a:p>
            <a:pPr algn="ctr"/>
            <a:r>
              <a:rPr lang="en-US"/>
              <a:t>Activate your ramp card</a:t>
            </a:r>
          </a:p>
        </p:txBody>
      </p:sp>
      <p:sp>
        <p:nvSpPr>
          <p:cNvPr id="10" name="Subtitle 2">
            <a:extLst>
              <a:ext uri="{FF2B5EF4-FFF2-40B4-BE49-F238E27FC236}">
                <a16:creationId xmlns:a16="http://schemas.microsoft.com/office/drawing/2014/main" id="{D2D3030D-EE40-0A6D-CECB-0E5DDA7DEEE4}"/>
              </a:ext>
            </a:extLst>
          </p:cNvPr>
          <p:cNvSpPr>
            <a:spLocks noGrp="1"/>
          </p:cNvSpPr>
          <p:nvPr>
            <p:ph type="subTitle" idx="1"/>
          </p:nvPr>
        </p:nvSpPr>
        <p:spPr>
          <a:xfrm>
            <a:off x="848082" y="2468323"/>
            <a:ext cx="6490525" cy="2893447"/>
          </a:xfrm>
        </p:spPr>
        <p:txBody>
          <a:bodyPr vert="horz" lIns="91440" tIns="0" rIns="91440" bIns="0" rtlCol="0" anchor="t">
            <a:noAutofit/>
          </a:bodyPr>
          <a:lstStyle/>
          <a:p>
            <a:r>
              <a:rPr lang="en-US">
                <a:cs typeface="Sabon Next LT"/>
              </a:rPr>
              <a:t>There are 3 ways to activate your physical Ramp card: </a:t>
            </a:r>
          </a:p>
          <a:p>
            <a:pPr marL="457200" indent="285750">
              <a:buAutoNum type="arabicPeriod"/>
            </a:pPr>
            <a:r>
              <a:rPr lang="en-US">
                <a:cs typeface="Sabon Next LT"/>
              </a:rPr>
              <a:t> Activation through Ramp.com</a:t>
            </a:r>
          </a:p>
          <a:p>
            <a:pPr marL="457200"/>
            <a:r>
              <a:rPr lang="en-US">
                <a:cs typeface="Sabon Next LT"/>
              </a:rPr>
              <a:t>2.  Activation via SMS</a:t>
            </a:r>
          </a:p>
          <a:p>
            <a:pPr marL="457200"/>
            <a:r>
              <a:rPr lang="en-US">
                <a:cs typeface="Sabon Next LT"/>
              </a:rPr>
              <a:t>3.  Activation via Mobile App</a:t>
            </a:r>
          </a:p>
          <a:p>
            <a:pPr marL="457200"/>
            <a:endParaRPr lang="en-US">
              <a:cs typeface="Sabon Next LT"/>
            </a:endParaRPr>
          </a:p>
          <a:p>
            <a:pPr marL="457200" indent="285750">
              <a:buAutoNum type="arabicPeriod"/>
            </a:pPr>
            <a:endParaRPr lang="en-US">
              <a:cs typeface="Sabon Next LT"/>
            </a:endParaRPr>
          </a:p>
          <a:p>
            <a:pPr marL="457200" indent="-457200">
              <a:buAutoNum type="arabicPeriod"/>
            </a:pPr>
            <a:endParaRPr lang="en-US">
              <a:cs typeface="Sabon Next LT"/>
            </a:endParaRPr>
          </a:p>
        </p:txBody>
      </p:sp>
    </p:spTree>
    <p:extLst>
      <p:ext uri="{BB962C8B-B14F-4D97-AF65-F5344CB8AC3E}">
        <p14:creationId xmlns:p14="http://schemas.microsoft.com/office/powerpoint/2010/main" val="105993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p:txBody>
          <a:bodyPr/>
          <a:lstStyle/>
          <a:p>
            <a:r>
              <a:rPr lang="en-US" altLang="zh-CN">
                <a:latin typeface="Arial Black"/>
              </a:rPr>
              <a:t>Three ways to activate Your Physical Ramp </a:t>
            </a:r>
            <a:r>
              <a:rPr lang="en-US" altLang="zh-CN" err="1">
                <a:latin typeface="Arial Black"/>
              </a:rPr>
              <a:t>CArd</a:t>
            </a:r>
            <a:endParaRPr lang="en-US" altLang="zh-CN" err="1"/>
          </a:p>
        </p:txBody>
      </p:sp>
      <p:sp>
        <p:nvSpPr>
          <p:cNvPr id="7" name="Footer Placeholder 6">
            <a:extLst>
              <a:ext uri="{FF2B5EF4-FFF2-40B4-BE49-F238E27FC236}">
                <a16:creationId xmlns:a16="http://schemas.microsoft.com/office/drawing/2014/main" id="{3A122237-B06F-5E42-B051-D7859FC21D7D}"/>
              </a:ext>
            </a:extLst>
          </p:cNvPr>
          <p:cNvSpPr>
            <a:spLocks noGrp="1"/>
          </p:cNvSpPr>
          <p:nvPr>
            <p:ph type="ftr" sz="quarter" idx="11"/>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AECF22D2-2B16-C40D-AA90-609B5CD08B3D}"/>
              </a:ext>
            </a:extLst>
          </p:cNvPr>
          <p:cNvSpPr>
            <a:spLocks noGrp="1"/>
          </p:cNvSpPr>
          <p:nvPr>
            <p:ph type="sldNum" sz="quarter" idx="12"/>
          </p:nvPr>
        </p:nvSpPr>
        <p:spPr/>
        <p:txBody>
          <a:bodyPr/>
          <a:lstStyle/>
          <a:p>
            <a:fld id="{48F63A3B-78C7-47BE-AE5E-E10140E04643}" type="slidenum">
              <a:rPr lang="en-US" smtClean="0"/>
              <a:t>6</a:t>
            </a:fld>
            <a:endParaRPr lang="en-US"/>
          </a:p>
        </p:txBody>
      </p:sp>
      <p:pic>
        <p:nvPicPr>
          <p:cNvPr id="5" name="Content Placeholder 4" descr="A screenshot of a card&#10;&#10;Description automatically generated">
            <a:extLst>
              <a:ext uri="{FF2B5EF4-FFF2-40B4-BE49-F238E27FC236}">
                <a16:creationId xmlns:a16="http://schemas.microsoft.com/office/drawing/2014/main" id="{28272EB7-1544-8053-DD8B-682B4EDFE34D}"/>
              </a:ext>
            </a:extLst>
          </p:cNvPr>
          <p:cNvPicPr>
            <a:picLocks noGrp="1" noChangeAspect="1"/>
          </p:cNvPicPr>
          <p:nvPr>
            <p:ph sz="half" idx="1"/>
          </p:nvPr>
        </p:nvPicPr>
        <p:blipFill>
          <a:blip r:embed="rId2"/>
          <a:stretch>
            <a:fillRect/>
          </a:stretch>
        </p:blipFill>
        <p:spPr>
          <a:xfrm>
            <a:off x="1299147" y="2794435"/>
            <a:ext cx="9581213" cy="3296498"/>
          </a:xfrm>
        </p:spPr>
      </p:pic>
    </p:spTree>
    <p:extLst>
      <p:ext uri="{BB962C8B-B14F-4D97-AF65-F5344CB8AC3E}">
        <p14:creationId xmlns:p14="http://schemas.microsoft.com/office/powerpoint/2010/main" val="288647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E69B-D313-335B-2D42-398A2BCBF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28D5E-6194-793B-3B1F-28D5ECD8BAFA}"/>
              </a:ext>
            </a:extLst>
          </p:cNvPr>
          <p:cNvSpPr>
            <a:spLocks noGrp="1"/>
          </p:cNvSpPr>
          <p:nvPr>
            <p:ph type="title"/>
          </p:nvPr>
        </p:nvSpPr>
        <p:spPr/>
        <p:txBody>
          <a:bodyPr/>
          <a:lstStyle/>
          <a:p>
            <a:r>
              <a:rPr lang="en-US" altLang="zh-CN">
                <a:latin typeface="Arial Black"/>
              </a:rPr>
              <a:t>Three ways to activate Your Physical Ramp </a:t>
            </a:r>
            <a:r>
              <a:rPr lang="en-US" altLang="zh-CN" err="1">
                <a:latin typeface="Arial Black"/>
              </a:rPr>
              <a:t>CArd</a:t>
            </a:r>
            <a:endParaRPr lang="en-US" altLang="zh-CN" err="1"/>
          </a:p>
        </p:txBody>
      </p:sp>
      <p:sp>
        <p:nvSpPr>
          <p:cNvPr id="7" name="Footer Placeholder 6">
            <a:extLst>
              <a:ext uri="{FF2B5EF4-FFF2-40B4-BE49-F238E27FC236}">
                <a16:creationId xmlns:a16="http://schemas.microsoft.com/office/drawing/2014/main" id="{C6A24416-6BA9-B886-4FAC-018FAB75C358}"/>
              </a:ext>
            </a:extLst>
          </p:cNvPr>
          <p:cNvSpPr>
            <a:spLocks noGrp="1"/>
          </p:cNvSpPr>
          <p:nvPr>
            <p:ph type="ftr" sz="quarter" idx="11"/>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7331A885-4C52-46C9-E86D-B2A6D1F86E5D}"/>
              </a:ext>
            </a:extLst>
          </p:cNvPr>
          <p:cNvSpPr>
            <a:spLocks noGrp="1"/>
          </p:cNvSpPr>
          <p:nvPr>
            <p:ph type="sldNum" sz="quarter" idx="12"/>
          </p:nvPr>
        </p:nvSpPr>
        <p:spPr/>
        <p:txBody>
          <a:bodyPr/>
          <a:lstStyle/>
          <a:p>
            <a:fld id="{48F63A3B-78C7-47BE-AE5E-E10140E04643}" type="slidenum">
              <a:rPr lang="en-US" smtClean="0"/>
              <a:t>7</a:t>
            </a:fld>
            <a:endParaRPr lang="en-US"/>
          </a:p>
        </p:txBody>
      </p:sp>
      <p:pic>
        <p:nvPicPr>
          <p:cNvPr id="6" name="Content Placeholder 5" descr="A screenshot of a phone number&#10;&#10;Description automatically generated">
            <a:extLst>
              <a:ext uri="{FF2B5EF4-FFF2-40B4-BE49-F238E27FC236}">
                <a16:creationId xmlns:a16="http://schemas.microsoft.com/office/drawing/2014/main" id="{5F114493-4AC9-9F39-2001-A82CD27C00F3}"/>
              </a:ext>
            </a:extLst>
          </p:cNvPr>
          <p:cNvPicPr>
            <a:picLocks noGrp="1" noChangeAspect="1"/>
          </p:cNvPicPr>
          <p:nvPr>
            <p:ph sz="half" idx="1"/>
          </p:nvPr>
        </p:nvPicPr>
        <p:blipFill>
          <a:blip r:embed="rId2"/>
          <a:stretch>
            <a:fillRect/>
          </a:stretch>
        </p:blipFill>
        <p:spPr>
          <a:xfrm>
            <a:off x="849442" y="2853271"/>
            <a:ext cx="10218295" cy="3678499"/>
          </a:xfrm>
        </p:spPr>
      </p:pic>
    </p:spTree>
    <p:extLst>
      <p:ext uri="{BB962C8B-B14F-4D97-AF65-F5344CB8AC3E}">
        <p14:creationId xmlns:p14="http://schemas.microsoft.com/office/powerpoint/2010/main" val="148512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896A-D10D-0225-5A07-AF3895191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E419E-7749-C35A-143B-8CD617EE22E6}"/>
              </a:ext>
            </a:extLst>
          </p:cNvPr>
          <p:cNvSpPr>
            <a:spLocks noGrp="1"/>
          </p:cNvSpPr>
          <p:nvPr>
            <p:ph type="title"/>
          </p:nvPr>
        </p:nvSpPr>
        <p:spPr/>
        <p:txBody>
          <a:bodyPr/>
          <a:lstStyle/>
          <a:p>
            <a:r>
              <a:rPr lang="en-US" altLang="zh-CN">
                <a:latin typeface="Arial Black"/>
              </a:rPr>
              <a:t>Three ways to activate Your Physical Ramp </a:t>
            </a:r>
            <a:r>
              <a:rPr lang="en-US" altLang="zh-CN" err="1">
                <a:latin typeface="Arial Black"/>
              </a:rPr>
              <a:t>CArd</a:t>
            </a:r>
            <a:endParaRPr lang="en-US" altLang="zh-CN" err="1"/>
          </a:p>
        </p:txBody>
      </p:sp>
      <p:sp>
        <p:nvSpPr>
          <p:cNvPr id="7" name="Footer Placeholder 6">
            <a:extLst>
              <a:ext uri="{FF2B5EF4-FFF2-40B4-BE49-F238E27FC236}">
                <a16:creationId xmlns:a16="http://schemas.microsoft.com/office/drawing/2014/main" id="{394F6CEE-FE43-8D73-7317-DA02D4CC13AC}"/>
              </a:ext>
            </a:extLst>
          </p:cNvPr>
          <p:cNvSpPr>
            <a:spLocks noGrp="1"/>
          </p:cNvSpPr>
          <p:nvPr>
            <p:ph type="ftr" sz="quarter" idx="11"/>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0A820B0A-C90A-4615-3817-DF23C7CC254D}"/>
              </a:ext>
            </a:extLst>
          </p:cNvPr>
          <p:cNvSpPr>
            <a:spLocks noGrp="1"/>
          </p:cNvSpPr>
          <p:nvPr>
            <p:ph type="sldNum" sz="quarter" idx="12"/>
          </p:nvPr>
        </p:nvSpPr>
        <p:spPr/>
        <p:txBody>
          <a:bodyPr/>
          <a:lstStyle/>
          <a:p>
            <a:fld id="{48F63A3B-78C7-47BE-AE5E-E10140E04643}" type="slidenum">
              <a:rPr lang="en-US" smtClean="0"/>
              <a:t>8</a:t>
            </a:fld>
            <a:endParaRPr lang="en-US"/>
          </a:p>
        </p:txBody>
      </p:sp>
      <p:pic>
        <p:nvPicPr>
          <p:cNvPr id="5" name="Content Placeholder 4" descr="A screenshot of a phone&#10;&#10;Description automatically generated">
            <a:extLst>
              <a:ext uri="{FF2B5EF4-FFF2-40B4-BE49-F238E27FC236}">
                <a16:creationId xmlns:a16="http://schemas.microsoft.com/office/drawing/2014/main" id="{8271BE73-B6FB-7570-CF16-FE8008F6A33D}"/>
              </a:ext>
            </a:extLst>
          </p:cNvPr>
          <p:cNvPicPr>
            <a:picLocks noGrp="1" noChangeAspect="1"/>
          </p:cNvPicPr>
          <p:nvPr>
            <p:ph sz="half" idx="1"/>
          </p:nvPr>
        </p:nvPicPr>
        <p:blipFill>
          <a:blip r:embed="rId2"/>
          <a:stretch>
            <a:fillRect/>
          </a:stretch>
        </p:blipFill>
        <p:spPr>
          <a:xfrm>
            <a:off x="499673" y="2792768"/>
            <a:ext cx="10917834" cy="3312325"/>
          </a:xfrm>
        </p:spPr>
      </p:pic>
    </p:spTree>
    <p:extLst>
      <p:ext uri="{BB962C8B-B14F-4D97-AF65-F5344CB8AC3E}">
        <p14:creationId xmlns:p14="http://schemas.microsoft.com/office/powerpoint/2010/main" val="362434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4210874" y="1014324"/>
            <a:ext cx="7013448" cy="1627632"/>
          </a:xfrm>
        </p:spPr>
        <p:txBody>
          <a:bodyPr/>
          <a:lstStyle/>
          <a:p>
            <a:pPr algn="ctr"/>
            <a:br>
              <a:rPr lang="en-US" sz="4800">
                <a:latin typeface="Arial Black"/>
                <a:cs typeface="Arial"/>
              </a:rPr>
            </a:br>
            <a:r>
              <a:rPr lang="en-US" sz="4800">
                <a:latin typeface="Arial Black"/>
                <a:cs typeface="Arial"/>
              </a:rPr>
              <a:t>Ramp Processes</a:t>
            </a:r>
            <a:endParaRPr lang="en-US" sz="4800">
              <a:latin typeface="Arial Black"/>
            </a:endParaRP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a:lstStyle/>
          <a:p>
            <a:fld id="{48F63A3B-78C7-47BE-AE5E-E10140E04643}" type="slidenum">
              <a:rPr lang="en-US" smtClean="0"/>
              <a:t>9</a:t>
            </a:fld>
            <a:endParaRPr lang="en-US"/>
          </a:p>
        </p:txBody>
      </p:sp>
      <p:sp>
        <p:nvSpPr>
          <p:cNvPr id="12" name="TextBox 11">
            <a:extLst>
              <a:ext uri="{FF2B5EF4-FFF2-40B4-BE49-F238E27FC236}">
                <a16:creationId xmlns:a16="http://schemas.microsoft.com/office/drawing/2014/main" id="{9FC706B2-D4AF-9C56-6637-E405879FA19A}"/>
              </a:ext>
            </a:extLst>
          </p:cNvPr>
          <p:cNvSpPr txBox="1"/>
          <p:nvPr/>
        </p:nvSpPr>
        <p:spPr>
          <a:xfrm>
            <a:off x="4598737" y="2834105"/>
            <a:ext cx="618512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400" dirty="0">
                <a:solidFill>
                  <a:srgbClr val="202C8F"/>
                </a:solidFill>
                <a:cs typeface="Sabon Next LT"/>
              </a:rPr>
              <a:t>Receipt Submission</a:t>
            </a:r>
            <a:endParaRPr lang="en-US" sz="2400" dirty="0">
              <a:cs typeface="Sabon Next LT"/>
            </a:endParaRPr>
          </a:p>
          <a:p>
            <a:pPr marL="342900" indent="-342900">
              <a:buFont typeface="Wingdings"/>
              <a:buChar char="v"/>
            </a:pPr>
            <a:r>
              <a:rPr lang="en-US" sz="2400" dirty="0">
                <a:solidFill>
                  <a:srgbClr val="202C8F"/>
                </a:solidFill>
                <a:cs typeface="Sabon Next LT"/>
              </a:rPr>
              <a:t>Transaction Coding</a:t>
            </a:r>
          </a:p>
          <a:p>
            <a:pPr marL="342900" indent="-342900">
              <a:buFont typeface="Wingdings"/>
              <a:buChar char="v"/>
            </a:pPr>
            <a:r>
              <a:rPr lang="en-US" sz="2400" dirty="0">
                <a:solidFill>
                  <a:srgbClr val="202C8F"/>
                </a:solidFill>
                <a:cs typeface="Sabon Next LT"/>
              </a:rPr>
              <a:t>Spend Increase Requests</a:t>
            </a:r>
          </a:p>
          <a:p>
            <a:pPr marL="342900" indent="-342900">
              <a:buFont typeface="Wingdings"/>
              <a:buChar char="v"/>
            </a:pPr>
            <a:r>
              <a:rPr lang="en-US" sz="2400" dirty="0">
                <a:solidFill>
                  <a:srgbClr val="202C8F"/>
                </a:solidFill>
                <a:cs typeface="Sabon Next LT"/>
              </a:rPr>
              <a:t>Virtual Card Requests</a:t>
            </a:r>
          </a:p>
          <a:p>
            <a:pPr marL="342900" indent="-342900">
              <a:buFont typeface="Wingdings"/>
              <a:buChar char="v"/>
            </a:pPr>
            <a:r>
              <a:rPr lang="en-US" sz="2400" dirty="0">
                <a:solidFill>
                  <a:srgbClr val="202C8F"/>
                </a:solidFill>
                <a:cs typeface="Sabon Next LT"/>
              </a:rPr>
              <a:t>Linking Virtual Cards</a:t>
            </a:r>
          </a:p>
          <a:p>
            <a:pPr algn="ctr"/>
            <a:endParaRPr lang="en-US">
              <a:cs typeface="Sabon Next LT"/>
            </a:endParaRPr>
          </a:p>
        </p:txBody>
      </p:sp>
    </p:spTree>
    <p:extLst>
      <p:ext uri="{BB962C8B-B14F-4D97-AF65-F5344CB8AC3E}">
        <p14:creationId xmlns:p14="http://schemas.microsoft.com/office/powerpoint/2010/main" val="68568106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18518462-57BD-4B9F-9628-24DEFF39786A}"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FEF8-1733-4347-95CE-3BB62B2B8DD7}">
  <ds:schemaRefs>
    <ds:schemaRef ds:uri="16c05727-aa75-4e4a-9b5f-8a80a1165891"/>
    <ds:schemaRef ds:uri="230e9df3-be65-4c73-a93b-d1236ebd677e"/>
    <ds:schemaRef ds:uri="http://purl.org/dc/elements/1.1/"/>
    <ds:schemaRef ds:uri="http://purl.org/dc/terms/"/>
    <ds:schemaRef ds:uri="http://schemas.microsoft.com/office/2006/metadata/properties"/>
    <ds:schemaRef ds:uri="http://schemas.microsoft.com/sharepoint/v3"/>
    <ds:schemaRef ds:uri="http://schemas.microsoft.com/office/infopath/2007/PartnerControls"/>
    <ds:schemaRef ds:uri="http://schemas.openxmlformats.org/package/2006/metadata/core-properties"/>
    <ds:schemaRef ds:uri="http://schemas.microsoft.com/office/2006/documentManagement/typ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08FC98CF-E78A-425D-90FD-55D1C468A34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1429</TotalTime>
  <Words>1488</Words>
  <Application>Microsoft Macintosh PowerPoint</Application>
  <PresentationFormat>Widescreen</PresentationFormat>
  <Paragraphs>130</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Courier New</vt:lpstr>
      <vt:lpstr>Sabon Next LT</vt:lpstr>
      <vt:lpstr>Wingdings</vt:lpstr>
      <vt:lpstr>Office Theme</vt:lpstr>
      <vt:lpstr>RAMP User Guide</vt:lpstr>
      <vt:lpstr>AGENDA</vt:lpstr>
      <vt:lpstr>HPC Credit Card Policy</vt:lpstr>
      <vt:lpstr>HPC Credit Card Policy</vt:lpstr>
      <vt:lpstr>Activate your ramp card</vt:lpstr>
      <vt:lpstr>Three ways to activate Your Physical Ramp CArd</vt:lpstr>
      <vt:lpstr>Three ways to activate Your Physical Ramp CArd</vt:lpstr>
      <vt:lpstr>Three ways to activate Your Physical Ramp CArd</vt:lpstr>
      <vt:lpstr> Ramp Processes</vt:lpstr>
      <vt:lpstr>Receipt Submission</vt:lpstr>
      <vt:lpstr>Receipt FYI's </vt:lpstr>
      <vt:lpstr>Transaction Coding</vt:lpstr>
      <vt:lpstr>Flagged Transaction Notification </vt:lpstr>
      <vt:lpstr>Spend Increase Request</vt:lpstr>
      <vt:lpstr>Virtual Card Request</vt:lpstr>
      <vt:lpstr>Linking Virtual Cards</vt:lpstr>
      <vt:lpstr>ASsistant Mode</vt:lpstr>
      <vt:lpstr>Reimbursement Requests  </vt:lpstr>
      <vt:lpstr>Reimbursement Requests</vt:lpstr>
      <vt:lpstr>Amazon Business</vt:lpstr>
      <vt:lpstr>Questions?</vt:lpstr>
      <vt:lpstr>Still need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
  <cp:lastModifiedBy>Heidi Beemer</cp:lastModifiedBy>
  <cp:revision>475</cp:revision>
  <dcterms:created xsi:type="dcterms:W3CDTF">2024-01-30T03:01:39Z</dcterms:created>
  <dcterms:modified xsi:type="dcterms:W3CDTF">2024-02-09T17:37:59Z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